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4" r:id="rId3"/>
    <p:sldId id="257" r:id="rId4"/>
    <p:sldId id="258" r:id="rId5"/>
    <p:sldId id="259" r:id="rId6"/>
    <p:sldId id="261" r:id="rId7"/>
    <p:sldId id="276" r:id="rId8"/>
    <p:sldId id="277" r:id="rId9"/>
    <p:sldId id="262" r:id="rId10"/>
    <p:sldId id="264" r:id="rId11"/>
    <p:sldId id="279" r:id="rId12"/>
    <p:sldId id="280" r:id="rId13"/>
    <p:sldId id="265" r:id="rId14"/>
    <p:sldId id="266" r:id="rId15"/>
    <p:sldId id="270" r:id="rId16"/>
    <p:sldId id="269" r:id="rId17"/>
    <p:sldId id="267" r:id="rId18"/>
    <p:sldId id="268" r:id="rId19"/>
    <p:sldId id="281" r:id="rId20"/>
    <p:sldId id="272" r:id="rId21"/>
    <p:sldId id="273" r:id="rId22"/>
    <p:sldId id="275" r:id="rId23"/>
    <p:sldId id="278" r:id="rId2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323" autoAdjust="0"/>
  </p:normalViewPr>
  <p:slideViewPr>
    <p:cSldViewPr snapToGrid="0" snapToObjects="1">
      <p:cViewPr>
        <p:scale>
          <a:sx n="76" d="100"/>
          <a:sy n="76" d="100"/>
        </p:scale>
        <p:origin x="-2328" y="-4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F8B6-AA39-B846-8414-53278E8F35B9}" type="datetimeFigureOut">
              <a:rPr lang="fr-FR" smtClean="0"/>
              <a:t>06/09/17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F87C9-180B-1E4A-80A6-028C32C4692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2872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383EF-969A-0641-9604-26959887A372}" type="datetimeFigureOut">
              <a:rPr lang="fr-FR" smtClean="0"/>
              <a:t>06/09/17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E0A60-EE5F-2A42-BA3D-497B94DC444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6129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4313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Antoher</a:t>
            </a:r>
            <a:r>
              <a:rPr lang="fr-FR" dirty="0" smtClean="0"/>
              <a:t> </a:t>
            </a:r>
            <a:r>
              <a:rPr lang="fr-FR" dirty="0" err="1" smtClean="0"/>
              <a:t>example</a:t>
            </a:r>
            <a:r>
              <a:rPr lang="fr-FR" dirty="0" smtClean="0"/>
              <a:t>, </a:t>
            </a:r>
            <a:r>
              <a:rPr lang="fr-FR" dirty="0" err="1" smtClean="0"/>
              <a:t>different</a:t>
            </a:r>
            <a:r>
              <a:rPr lang="fr-FR" baseline="0" dirty="0" smtClean="0"/>
              <a:t> construction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including</a:t>
            </a:r>
            <a:r>
              <a:rPr lang="fr-FR" baseline="0" dirty="0" smtClean="0"/>
              <a:t> </a:t>
            </a:r>
            <a:r>
              <a:rPr lang="fr-FR" baseline="0" dirty="0" smtClean="0"/>
              <a:t>cultural </a:t>
            </a:r>
            <a:r>
              <a:rPr lang="fr-FR" baseline="0" dirty="0" smtClean="0"/>
              <a:t>and </a:t>
            </a:r>
            <a:r>
              <a:rPr lang="fr-FR" baseline="0" dirty="0" err="1" smtClean="0"/>
              <a:t>operational</a:t>
            </a:r>
            <a:r>
              <a:rPr lang="fr-FR" baseline="0" dirty="0" smtClean="0"/>
              <a:t> aspects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735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Values are </a:t>
            </a:r>
            <a:r>
              <a:rPr lang="fr-FR" dirty="0" err="1" smtClean="0"/>
              <a:t>presented</a:t>
            </a:r>
            <a:r>
              <a:rPr lang="fr-FR" dirty="0" smtClean="0"/>
              <a:t> in an </a:t>
            </a:r>
            <a:r>
              <a:rPr lang="fr-FR" dirty="0" err="1" smtClean="0"/>
              <a:t>introductory</a:t>
            </a:r>
            <a:r>
              <a:rPr lang="fr-FR" dirty="0" smtClean="0"/>
              <a:t> </a:t>
            </a:r>
            <a:r>
              <a:rPr lang="fr-FR" dirty="0" err="1" smtClean="0"/>
              <a:t>chapter</a:t>
            </a:r>
            <a:r>
              <a:rPr lang="fr-FR" dirty="0" smtClean="0"/>
              <a:t>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differences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Science Museum,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02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4 </a:t>
            </a:r>
            <a:r>
              <a:rPr lang="fr-FR" dirty="0" err="1" smtClean="0"/>
              <a:t>priorities</a:t>
            </a:r>
            <a:endParaRPr lang="fr-FR" dirty="0" smtClean="0"/>
          </a:p>
          <a:p>
            <a:r>
              <a:rPr lang="fr-FR" dirty="0" smtClean="0"/>
              <a:t>1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Succeed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diversifying</a:t>
            </a:r>
            <a:r>
              <a:rPr lang="fr-FR" baseline="0" dirty="0" smtClean="0"/>
              <a:t> the audience : </a:t>
            </a:r>
            <a:r>
              <a:rPr lang="fr-FR" baseline="0" dirty="0" err="1" smtClean="0"/>
              <a:t>improve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welcome</a:t>
            </a:r>
            <a:r>
              <a:rPr lang="fr-FR" baseline="0" dirty="0" smtClean="0"/>
              <a:t> services,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Palais and Cité more </a:t>
            </a:r>
            <a:r>
              <a:rPr lang="fr-FR" baseline="0" dirty="0" err="1" smtClean="0"/>
              <a:t>accessible,maintain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excellency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school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programs,make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ticketing</a:t>
            </a:r>
            <a:r>
              <a:rPr lang="fr-FR" baseline="0" dirty="0" smtClean="0"/>
              <a:t> more simple</a:t>
            </a:r>
          </a:p>
          <a:p>
            <a:r>
              <a:rPr lang="fr-FR" baseline="0" dirty="0" smtClean="0"/>
              <a:t>2 </a:t>
            </a:r>
            <a:r>
              <a:rPr lang="fr-FR" baseline="0" dirty="0" err="1" smtClean="0"/>
              <a:t>Adapt</a:t>
            </a:r>
            <a:r>
              <a:rPr lang="fr-FR" baseline="0" dirty="0" smtClean="0"/>
              <a:t> the cultural </a:t>
            </a:r>
            <a:r>
              <a:rPr lang="fr-FR" baseline="0" dirty="0" err="1" smtClean="0"/>
              <a:t>offer</a:t>
            </a:r>
            <a:r>
              <a:rPr lang="fr-FR" baseline="0" dirty="0" smtClean="0"/>
              <a:t> to the new cultural </a:t>
            </a:r>
            <a:r>
              <a:rPr lang="fr-FR" baseline="0" dirty="0" err="1" smtClean="0"/>
              <a:t>practises</a:t>
            </a:r>
            <a:r>
              <a:rPr lang="fr-FR" baseline="0" dirty="0" smtClean="0"/>
              <a:t>:  more </a:t>
            </a:r>
            <a:r>
              <a:rPr lang="fr-FR" baseline="0" dirty="0" err="1" smtClean="0"/>
              <a:t>lively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coherent</a:t>
            </a:r>
            <a:r>
              <a:rPr lang="fr-FR" baseline="0" dirty="0" smtClean="0"/>
              <a:t> programs, </a:t>
            </a:r>
            <a:r>
              <a:rPr lang="fr-FR" baseline="0" dirty="0" err="1" smtClean="0"/>
              <a:t>become</a:t>
            </a:r>
            <a:r>
              <a:rPr lang="fr-FR" baseline="0" dirty="0" smtClean="0"/>
              <a:t> a digital institution, </a:t>
            </a:r>
            <a:r>
              <a:rPr lang="fr-FR" baseline="0" dirty="0" err="1" smtClean="0"/>
              <a:t>showcase</a:t>
            </a:r>
            <a:r>
              <a:rPr lang="fr-FR" baseline="0" dirty="0" smtClean="0"/>
              <a:t> arts, </a:t>
            </a:r>
            <a:r>
              <a:rPr lang="fr-FR" baseline="0" dirty="0" err="1" smtClean="0"/>
              <a:t>strengthen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partnerships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industry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universities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institutions,be</a:t>
            </a:r>
            <a:r>
              <a:rPr lang="fr-FR" baseline="0" dirty="0" smtClean="0"/>
              <a:t> more collaborative in  </a:t>
            </a:r>
            <a:r>
              <a:rPr lang="fr-FR" baseline="0" dirty="0" err="1" smtClean="0"/>
              <a:t>regional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programs,strenghten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european</a:t>
            </a:r>
            <a:r>
              <a:rPr lang="fr-FR" baseline="0" dirty="0" smtClean="0"/>
              <a:t> collaborations</a:t>
            </a:r>
          </a:p>
          <a:p>
            <a:r>
              <a:rPr lang="fr-FR" baseline="0" dirty="0" smtClean="0"/>
              <a:t>3 </a:t>
            </a:r>
            <a:r>
              <a:rPr lang="fr-FR" baseline="0" dirty="0" err="1" smtClean="0"/>
              <a:t>increase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human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resources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policy</a:t>
            </a:r>
            <a:r>
              <a:rPr lang="fr-FR" baseline="0" dirty="0" smtClean="0"/>
              <a:t>, for a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coherence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efficiency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faciltate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worklows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strengthen</a:t>
            </a:r>
            <a:r>
              <a:rPr lang="fr-FR" baseline="0" dirty="0" smtClean="0"/>
              <a:t> social dialogue, </a:t>
            </a:r>
            <a:r>
              <a:rPr lang="fr-FR" baseline="0" dirty="0" err="1" smtClean="0"/>
              <a:t>improve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quality</a:t>
            </a:r>
            <a:r>
              <a:rPr lang="fr-FR" baseline="0" dirty="0" smtClean="0"/>
              <a:t> of life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endParaRPr lang="fr-FR" baseline="0" dirty="0" smtClean="0"/>
          </a:p>
          <a:p>
            <a:r>
              <a:rPr lang="fr-FR" baseline="0" dirty="0" smtClean="0"/>
              <a:t>4 </a:t>
            </a:r>
            <a:r>
              <a:rPr lang="fr-FR" baseline="0" dirty="0" err="1" smtClean="0"/>
              <a:t>build</a:t>
            </a:r>
            <a:r>
              <a:rPr lang="fr-FR" baseline="0" dirty="0" smtClean="0"/>
              <a:t> on new </a:t>
            </a:r>
            <a:r>
              <a:rPr lang="fr-FR" baseline="0" dirty="0" err="1" smtClean="0"/>
              <a:t>resources</a:t>
            </a:r>
            <a:r>
              <a:rPr lang="fr-FR" baseline="0" dirty="0" smtClean="0"/>
              <a:t> : </a:t>
            </a:r>
            <a:r>
              <a:rPr lang="fr-FR" baseline="0" dirty="0" err="1" smtClean="0"/>
              <a:t>renovate</a:t>
            </a:r>
            <a:r>
              <a:rPr lang="fr-FR" baseline="0" dirty="0" smtClean="0"/>
              <a:t> the buildings, </a:t>
            </a:r>
            <a:r>
              <a:rPr lang="fr-FR" baseline="0" dirty="0" err="1" smtClean="0"/>
              <a:t>find</a:t>
            </a:r>
            <a:r>
              <a:rPr lang="fr-FR" baseline="0" dirty="0" smtClean="0"/>
              <a:t> new sources of </a:t>
            </a:r>
            <a:r>
              <a:rPr lang="fr-FR" baseline="0" dirty="0" err="1" smtClean="0"/>
              <a:t>income</a:t>
            </a:r>
            <a:endParaRPr lang="fr-FR" baseline="0" dirty="0" smtClean="0"/>
          </a:p>
          <a:p>
            <a:r>
              <a:rPr lang="fr-FR" baseline="0" dirty="0" smtClean="0"/>
              <a:t>This document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followed</a:t>
            </a:r>
            <a:r>
              <a:rPr lang="fr-FR" baseline="0" dirty="0" smtClean="0"/>
              <a:t> by a </a:t>
            </a:r>
            <a:r>
              <a:rPr lang="fr-FR" baseline="0" dirty="0" err="1" smtClean="0"/>
              <a:t>chart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describing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detailed</a:t>
            </a:r>
            <a:r>
              <a:rPr lang="fr-FR" baseline="0" dirty="0" smtClean="0"/>
              <a:t> actions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priority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calendar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9245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action plan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 actions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priority</a:t>
            </a:r>
            <a:r>
              <a:rPr lang="fr-FR" baseline="0" dirty="0" smtClean="0"/>
              <a:t>, the </a:t>
            </a:r>
            <a:r>
              <a:rPr lang="fr-FR" baseline="0" dirty="0" err="1" smtClean="0"/>
              <a:t>annual</a:t>
            </a:r>
            <a:r>
              <a:rPr lang="fr-FR" baseline="0" dirty="0" smtClean="0"/>
              <a:t> budget and </a:t>
            </a:r>
            <a:r>
              <a:rPr lang="fr-FR" baseline="0" dirty="0" err="1" smtClean="0"/>
              <a:t>provisionnal</a:t>
            </a:r>
            <a:r>
              <a:rPr lang="fr-FR" baseline="0" dirty="0" smtClean="0"/>
              <a:t> allocations for 4 </a:t>
            </a:r>
            <a:r>
              <a:rPr lang="fr-FR" baseline="0" dirty="0" err="1" smtClean="0"/>
              <a:t>years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6112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The</a:t>
            </a:r>
            <a:r>
              <a:rPr lang="fr-FR" baseline="0" dirty="0" smtClean="0"/>
              <a:t> Group has </a:t>
            </a:r>
            <a:r>
              <a:rPr lang="fr-FR" baseline="0" dirty="0" err="1" smtClean="0"/>
              <a:t>defined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strategic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priorities</a:t>
            </a:r>
            <a:r>
              <a:rPr lang="fr-FR" baseline="0" dirty="0" smtClean="0"/>
              <a:t> </a:t>
            </a:r>
            <a:r>
              <a:rPr lang="fr-FR" dirty="0" smtClean="0"/>
              <a:t>for the </a:t>
            </a:r>
            <a:r>
              <a:rPr lang="fr-FR" dirty="0" err="1" smtClean="0"/>
              <a:t>period</a:t>
            </a:r>
            <a:r>
              <a:rPr lang="fr-FR" dirty="0" smtClean="0"/>
              <a:t> 2017-2030.</a:t>
            </a:r>
            <a:r>
              <a:rPr lang="fr-FR" baseline="0" dirty="0" smtClean="0"/>
              <a:t> </a:t>
            </a:r>
            <a:r>
              <a:rPr lang="fr-FR" dirty="0" smtClean="0"/>
              <a:t>The action plan </a:t>
            </a:r>
            <a:r>
              <a:rPr lang="fr-FR" dirty="0" err="1" smtClean="0"/>
              <a:t>details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delivered</a:t>
            </a:r>
            <a:r>
              <a:rPr lang="fr-FR" dirty="0" smtClean="0"/>
              <a:t> over the </a:t>
            </a:r>
            <a:r>
              <a:rPr lang="fr-FR" dirty="0" err="1" smtClean="0"/>
              <a:t>next</a:t>
            </a:r>
            <a:r>
              <a:rPr lang="fr-FR" dirty="0" smtClean="0"/>
              <a:t> four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strategic</a:t>
            </a:r>
            <a:r>
              <a:rPr lang="fr-FR" baseline="0" dirty="0" smtClean="0"/>
              <a:t> plan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a focus on 2017 18. It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updated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year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according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funds</a:t>
            </a:r>
            <a:r>
              <a:rPr lang="fr-FR" baseline="0" dirty="0" smtClean="0"/>
              <a:t>, and new </a:t>
            </a:r>
            <a:r>
              <a:rPr lang="fr-FR" baseline="0" dirty="0" err="1" smtClean="0"/>
              <a:t>developments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circumstances</a:t>
            </a:r>
            <a:endParaRPr lang="fr-FR" baseline="0" dirty="0" smtClean="0"/>
          </a:p>
          <a:p>
            <a:endParaRPr lang="fr-FR" baseline="0" dirty="0" smtClean="0"/>
          </a:p>
          <a:p>
            <a:r>
              <a:rPr lang="fr-FR" baseline="0" smtClean="0"/>
              <a:t>Two other examples :</a:t>
            </a:r>
          </a:p>
          <a:p>
            <a:pPr marL="171450" indent="-171450">
              <a:buFontTx/>
              <a:buChar char="-"/>
            </a:pPr>
            <a:r>
              <a:rPr lang="fr-FR" baseline="0" smtClean="0"/>
              <a:t>International center for life Newcastle (Linda Conlon) : built with public funds but has increased 100% its own revenue. Only 25% of their operating revenue is from core mission. The rest is from income generators (rentals, events, shops, cafes. You have to find the proper model according to your environment</a:t>
            </a:r>
          </a:p>
          <a:p>
            <a:pPr marL="171450" indent="-171450">
              <a:buFontTx/>
              <a:buChar char="-"/>
            </a:pPr>
            <a:r>
              <a:rPr lang="fr-FR" baseline="0" smtClean="0"/>
              <a:t>Parque de las Ciencias Granada : partnership between several government departments and the city (2/3) but decreasing..</a:t>
            </a:r>
          </a:p>
          <a:p>
            <a:pPr marL="171450" indent="-171450">
              <a:buFontTx/>
              <a:buChar char="-"/>
            </a:pPr>
            <a:endParaRPr lang="fr-FR" baseline="0" smtClean="0"/>
          </a:p>
          <a:p>
            <a:pPr marL="0" indent="0">
              <a:buFontTx/>
              <a:buNone/>
            </a:pPr>
            <a:r>
              <a:rPr lang="fr-FR" baseline="0" smtClean="0"/>
              <a:t>Society changes, economics, science centers have to adapt their strategy and business models to be agile flexible, innovative. Quite a challenge!</a:t>
            </a:r>
          </a:p>
          <a:p>
            <a:pPr marL="171450" indent="-171450">
              <a:buFontTx/>
              <a:buChar char="-"/>
            </a:pPr>
            <a:endParaRPr lang="fr-FR" baseline="0" smtClean="0"/>
          </a:p>
          <a:p>
            <a:endParaRPr lang="fr-FR" baseline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272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baseline="0" dirty="0" smtClean="0"/>
              <a:t> in group </a:t>
            </a:r>
          </a:p>
          <a:p>
            <a:r>
              <a:rPr lang="fr-FR" baseline="0" dirty="0" smtClean="0"/>
              <a:t>-</a:t>
            </a:r>
            <a:r>
              <a:rPr lang="fr-FR" baseline="0" dirty="0" err="1" smtClean="0"/>
              <a:t>think</a:t>
            </a:r>
            <a:r>
              <a:rPr lang="fr-FR" baseline="0" dirty="0" smtClean="0"/>
              <a:t> about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mission </a:t>
            </a:r>
            <a:r>
              <a:rPr lang="fr-FR" baseline="0" dirty="0" err="1" smtClean="0"/>
              <a:t>statement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impact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make</a:t>
            </a:r>
            <a:r>
              <a:rPr lang="fr-FR" baseline="0" dirty="0" smtClean="0"/>
              <a:t> on society; </a:t>
            </a:r>
            <a:r>
              <a:rPr lang="fr-FR" baseline="0" dirty="0" err="1" smtClean="0"/>
              <a:t>why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exist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don’t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ot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better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others</a:t>
            </a:r>
            <a:r>
              <a:rPr lang="fr-FR" baseline="0" dirty="0" smtClean="0"/>
              <a:t>?</a:t>
            </a:r>
          </a:p>
          <a:p>
            <a:r>
              <a:rPr lang="fr-FR" baseline="0" dirty="0" smtClean="0"/>
              <a:t>-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something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address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do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audiences </a:t>
            </a:r>
            <a:r>
              <a:rPr lang="fr-FR" baseline="0" dirty="0" err="1" smtClean="0"/>
              <a:t>want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to do or </a:t>
            </a:r>
            <a:r>
              <a:rPr lang="fr-FR" baseline="0" dirty="0" err="1" smtClean="0"/>
              <a:t>be</a:t>
            </a:r>
            <a:endParaRPr lang="fr-FR" baseline="0" dirty="0" smtClean="0"/>
          </a:p>
          <a:p>
            <a:r>
              <a:rPr lang="fr-FR" baseline="0" dirty="0" smtClean="0"/>
              <a:t>- Do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have values,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083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Science </a:t>
            </a:r>
            <a:r>
              <a:rPr lang="fr-FR" dirty="0" err="1" smtClean="0"/>
              <a:t>centers</a:t>
            </a:r>
            <a:r>
              <a:rPr lang="fr-FR" dirty="0" smtClean="0"/>
              <a:t> and </a:t>
            </a:r>
            <a:r>
              <a:rPr lang="fr-FR" dirty="0" err="1" smtClean="0"/>
              <a:t>museums</a:t>
            </a:r>
            <a:r>
              <a:rPr lang="fr-FR" dirty="0" smtClean="0"/>
              <a:t> are </a:t>
            </a:r>
            <a:r>
              <a:rPr lang="fr-FR" dirty="0" err="1" smtClean="0"/>
              <a:t>very</a:t>
            </a:r>
            <a:r>
              <a:rPr lang="fr-FR" dirty="0" smtClean="0"/>
              <a:t> diverse. Evolution of </a:t>
            </a:r>
            <a:r>
              <a:rPr lang="fr-FR" dirty="0" err="1" smtClean="0"/>
              <a:t>these</a:t>
            </a:r>
            <a:r>
              <a:rPr lang="fr-FR" dirty="0" smtClean="0"/>
              <a:t> institutions </a:t>
            </a:r>
            <a:r>
              <a:rPr lang="fr-FR" dirty="0" err="1" smtClean="0"/>
              <a:t>throughout</a:t>
            </a:r>
            <a:r>
              <a:rPr lang="fr-FR" dirty="0" smtClean="0"/>
              <a:t> the </a:t>
            </a:r>
            <a:r>
              <a:rPr lang="fr-FR" dirty="0" err="1" smtClean="0"/>
              <a:t>years</a:t>
            </a:r>
            <a:r>
              <a:rPr lang="fr-FR" dirty="0" smtClean="0"/>
              <a:t>,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museums</a:t>
            </a:r>
            <a:r>
              <a:rPr lang="fr-FR" dirty="0" smtClean="0"/>
              <a:t> </a:t>
            </a:r>
            <a:r>
              <a:rPr lang="fr-FR" dirty="0" err="1" smtClean="0"/>
              <a:t>showing</a:t>
            </a:r>
            <a:r>
              <a:rPr lang="fr-FR" dirty="0" smtClean="0"/>
              <a:t> </a:t>
            </a:r>
            <a:r>
              <a:rPr lang="fr-FR" dirty="0" err="1" smtClean="0"/>
              <a:t>technology</a:t>
            </a:r>
            <a:r>
              <a:rPr lang="fr-FR" dirty="0" smtClean="0"/>
              <a:t>, </a:t>
            </a:r>
            <a:r>
              <a:rPr lang="fr-FR" dirty="0" err="1" smtClean="0"/>
              <a:t>scientific</a:t>
            </a:r>
            <a:r>
              <a:rPr lang="fr-FR" baseline="0" dirty="0" smtClean="0"/>
              <a:t> </a:t>
            </a:r>
            <a:r>
              <a:rPr lang="fr-FR" baseline="0" dirty="0" smtClean="0"/>
              <a:t>instruments to interactive institutions </a:t>
            </a:r>
            <a:r>
              <a:rPr lang="fr-FR" baseline="0" dirty="0" err="1" smtClean="0"/>
              <a:t>engaging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their</a:t>
            </a:r>
            <a:r>
              <a:rPr lang="fr-FR" baseline="0" dirty="0" smtClean="0"/>
              <a:t> publics in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activities</a:t>
            </a:r>
            <a:r>
              <a:rPr lang="fr-FR" baseline="0" dirty="0" smtClean="0"/>
              <a:t> </a:t>
            </a:r>
            <a:r>
              <a:rPr lang="fr-FR" baseline="0" dirty="0" smtClean="0"/>
              <a:t>and programs (hands on </a:t>
            </a:r>
            <a:r>
              <a:rPr lang="fr-FR" baseline="0" dirty="0" err="1" smtClean="0"/>
              <a:t>exhibits</a:t>
            </a:r>
            <a:r>
              <a:rPr lang="fr-FR" baseline="0" dirty="0" smtClean="0"/>
              <a:t> programs for </a:t>
            </a:r>
            <a:r>
              <a:rPr lang="fr-FR" baseline="0" dirty="0" err="1" smtClean="0"/>
              <a:t>schoolchildren</a:t>
            </a:r>
            <a:r>
              <a:rPr lang="fr-FR" baseline="0" dirty="0" smtClean="0"/>
              <a:t> 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outreach</a:t>
            </a:r>
            <a:r>
              <a:rPr lang="fr-FR" baseline="0" dirty="0" smtClean="0"/>
              <a:t> </a:t>
            </a:r>
            <a:r>
              <a:rPr lang="fr-FR" baseline="0" dirty="0" smtClean="0"/>
              <a:t>programs, </a:t>
            </a:r>
            <a:r>
              <a:rPr lang="fr-FR" baseline="0" dirty="0" err="1" smtClean="0"/>
              <a:t>debates</a:t>
            </a:r>
            <a:r>
              <a:rPr lang="fr-FR" baseline="0" dirty="0" smtClean="0"/>
              <a:t>, etc.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diverse, but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similar</a:t>
            </a:r>
            <a:r>
              <a:rPr lang="fr-FR" baseline="0" dirty="0" smtClean="0"/>
              <a:t> </a:t>
            </a:r>
            <a:r>
              <a:rPr lang="fr-FR" baseline="0" dirty="0" smtClean="0"/>
              <a:t>mission </a:t>
            </a:r>
            <a:r>
              <a:rPr lang="fr-FR" baseline="0" dirty="0" err="1" smtClean="0"/>
              <a:t>statement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focusing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making</a:t>
            </a:r>
            <a:r>
              <a:rPr lang="fr-FR" baseline="0" dirty="0" smtClean="0"/>
              <a:t> science accessible, </a:t>
            </a:r>
            <a:r>
              <a:rPr lang="fr-FR" baseline="0" dirty="0" err="1" smtClean="0"/>
              <a:t>inspiring</a:t>
            </a:r>
            <a:r>
              <a:rPr lang="fr-FR" baseline="0" dirty="0" smtClean="0"/>
              <a:t>, for </a:t>
            </a:r>
            <a:r>
              <a:rPr lang="fr-FR" baseline="0" dirty="0" err="1" smtClean="0"/>
              <a:t>visitors</a:t>
            </a:r>
            <a:r>
              <a:rPr lang="fr-FR" baseline="0" dirty="0" smtClean="0"/>
              <a:t> of all </a:t>
            </a:r>
            <a:r>
              <a:rPr lang="fr-FR" baseline="0" dirty="0" err="1" smtClean="0"/>
              <a:t>ages</a:t>
            </a:r>
            <a:r>
              <a:rPr lang="fr-FR" baseline="0" dirty="0" smtClean="0"/>
              <a:t> and background;</a:t>
            </a:r>
          </a:p>
          <a:p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share</a:t>
            </a:r>
            <a:r>
              <a:rPr lang="fr-FR" baseline="0" dirty="0" smtClean="0"/>
              <a:t> </a:t>
            </a:r>
            <a:r>
              <a:rPr lang="fr-FR" baseline="0" dirty="0" smtClean="0"/>
              <a:t>the </a:t>
            </a:r>
            <a:r>
              <a:rPr lang="fr-FR" baseline="0" dirty="0" err="1" smtClean="0"/>
              <a:t>same</a:t>
            </a:r>
            <a:r>
              <a:rPr lang="fr-FR" baseline="0" dirty="0" smtClean="0"/>
              <a:t> issue : how to finance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activiities</a:t>
            </a:r>
            <a:r>
              <a:rPr lang="fr-FR" baseline="0" dirty="0" smtClean="0"/>
              <a:t>, how to </a:t>
            </a:r>
            <a:r>
              <a:rPr lang="fr-FR" baseline="0" dirty="0" err="1" smtClean="0"/>
              <a:t>remain</a:t>
            </a:r>
            <a:r>
              <a:rPr lang="fr-FR" baseline="0" dirty="0" smtClean="0"/>
              <a:t> attractive and </a:t>
            </a:r>
            <a:r>
              <a:rPr lang="fr-FR" baseline="0" dirty="0" err="1" smtClean="0"/>
              <a:t>sustainable</a:t>
            </a:r>
            <a:r>
              <a:rPr lang="fr-FR" baseline="0" dirty="0" smtClean="0"/>
              <a:t>?  </a:t>
            </a:r>
          </a:p>
          <a:p>
            <a:endParaRPr lang="fr-FR" baseline="0" dirty="0" smtClean="0"/>
          </a:p>
          <a:p>
            <a:r>
              <a:rPr lang="fr-FR" baseline="0" dirty="0" smtClean="0"/>
              <a:t>This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defining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sound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strategy</a:t>
            </a:r>
            <a:r>
              <a:rPr lang="fr-FR" baseline="0" dirty="0" smtClean="0"/>
              <a:t> for the institution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crucial. It </a:t>
            </a:r>
            <a:r>
              <a:rPr lang="fr-FR" baseline="0" dirty="0" err="1" smtClean="0"/>
              <a:t>defines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priorities</a:t>
            </a:r>
            <a:r>
              <a:rPr lang="fr-FR" baseline="0" dirty="0" smtClean="0"/>
              <a:t> and help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gather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allocate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necessary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funds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872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err="1" smtClean="0"/>
              <a:t>Developing</a:t>
            </a:r>
            <a:r>
              <a:rPr lang="fr-FR" sz="1200" dirty="0" smtClean="0"/>
              <a:t> a </a:t>
            </a:r>
            <a:r>
              <a:rPr lang="fr-FR" sz="1200" dirty="0" err="1" smtClean="0"/>
              <a:t>strategic</a:t>
            </a:r>
            <a:r>
              <a:rPr lang="fr-FR" sz="1200" dirty="0" smtClean="0"/>
              <a:t> plan </a:t>
            </a:r>
            <a:r>
              <a:rPr lang="fr-FR" sz="1200" dirty="0" err="1" smtClean="0"/>
              <a:t>might</a:t>
            </a:r>
            <a:r>
              <a:rPr lang="fr-FR" sz="1200" dirty="0" smtClean="0"/>
              <a:t> </a:t>
            </a:r>
            <a:r>
              <a:rPr lang="fr-FR" sz="1200" dirty="0" err="1" smtClean="0"/>
              <a:t>seem</a:t>
            </a:r>
            <a:r>
              <a:rPr lang="fr-FR" sz="1200" dirty="0" smtClean="0"/>
              <a:t>  an </a:t>
            </a:r>
            <a:r>
              <a:rPr lang="fr-FR" sz="1200" dirty="0" err="1" smtClean="0"/>
              <a:t>overwhelming</a:t>
            </a:r>
            <a:r>
              <a:rPr lang="fr-FR" sz="1200" dirty="0" smtClean="0"/>
              <a:t> </a:t>
            </a:r>
            <a:r>
              <a:rPr lang="fr-FR" sz="1200" dirty="0" err="1" smtClean="0"/>
              <a:t>process</a:t>
            </a:r>
            <a:r>
              <a:rPr lang="fr-FR" sz="1200" dirty="0" smtClean="0"/>
              <a:t> but if </a:t>
            </a:r>
            <a:r>
              <a:rPr lang="fr-FR" sz="1200" dirty="0" err="1" smtClean="0"/>
              <a:t>you</a:t>
            </a:r>
            <a:r>
              <a:rPr lang="fr-FR" sz="1200" dirty="0" smtClean="0"/>
              <a:t> break </a:t>
            </a:r>
            <a:r>
              <a:rPr lang="fr-FR" sz="1200" dirty="0" err="1" smtClean="0"/>
              <a:t>it</a:t>
            </a:r>
            <a:r>
              <a:rPr lang="fr-FR" sz="1200" dirty="0" smtClean="0"/>
              <a:t> down by </a:t>
            </a:r>
            <a:r>
              <a:rPr lang="fr-FR" sz="1200" dirty="0" err="1" smtClean="0"/>
              <a:t>steps</a:t>
            </a:r>
            <a:r>
              <a:rPr lang="fr-FR" sz="1200" dirty="0" smtClean="0"/>
              <a:t> </a:t>
            </a:r>
            <a:r>
              <a:rPr lang="fr-FR" sz="1200" dirty="0" err="1" smtClean="0"/>
              <a:t>it</a:t>
            </a:r>
            <a:r>
              <a:rPr lang="fr-FR" sz="1200" dirty="0" smtClean="0"/>
              <a:t> looks </a:t>
            </a:r>
            <a:r>
              <a:rPr lang="fr-FR" sz="1200" dirty="0" err="1" smtClean="0"/>
              <a:t>much</a:t>
            </a:r>
            <a:r>
              <a:rPr lang="fr-FR" sz="1200" dirty="0" smtClean="0"/>
              <a:t> </a:t>
            </a:r>
            <a:r>
              <a:rPr lang="fr-FR" sz="1200" dirty="0" err="1" smtClean="0"/>
              <a:t>easier</a:t>
            </a:r>
            <a:r>
              <a:rPr lang="fr-FR" sz="1200" dirty="0" smtClean="0"/>
              <a:t> to </a:t>
            </a:r>
            <a:r>
              <a:rPr lang="fr-FR" sz="1200" dirty="0" err="1" smtClean="0"/>
              <a:t>tackle</a:t>
            </a:r>
            <a:r>
              <a:rPr lang="fr-FR" sz="1200" dirty="0" smtClean="0"/>
              <a:t> :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77447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example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framework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visualize</a:t>
            </a:r>
            <a:r>
              <a:rPr lang="fr-FR" baseline="0" dirty="0" smtClean="0"/>
              <a:t> the building blocks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7249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focus on the </a:t>
            </a:r>
            <a:r>
              <a:rPr lang="fr-FR" dirty="0" err="1" smtClean="0"/>
              <a:t>strategic</a:t>
            </a:r>
            <a:r>
              <a:rPr lang="fr-FR" dirty="0" smtClean="0"/>
              <a:t> plan and the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operational</a:t>
            </a:r>
            <a:r>
              <a:rPr lang="fr-FR" dirty="0" smtClean="0"/>
              <a:t> plan,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afternoon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wiil</a:t>
            </a:r>
            <a:r>
              <a:rPr lang="fr-FR" dirty="0" smtClean="0"/>
              <a:t> go more in </a:t>
            </a:r>
            <a:r>
              <a:rPr lang="fr-FR" dirty="0" err="1" smtClean="0"/>
              <a:t>detail</a:t>
            </a:r>
            <a:r>
              <a:rPr lang="fr-FR" dirty="0" smtClean="0"/>
              <a:t> in the </a:t>
            </a:r>
            <a:r>
              <a:rPr lang="fr-FR" dirty="0" err="1" smtClean="0"/>
              <a:t>operational</a:t>
            </a:r>
            <a:r>
              <a:rPr lang="fr-FR" dirty="0" smtClean="0"/>
              <a:t> and budget plan; You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presented</a:t>
            </a:r>
            <a:r>
              <a:rPr lang="fr-FR" dirty="0" smtClean="0"/>
              <a:t> </a:t>
            </a:r>
            <a:r>
              <a:rPr lang="fr-FR" dirty="0" err="1" smtClean="0"/>
              <a:t>innovative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approaches</a:t>
            </a:r>
            <a:r>
              <a:rPr lang="fr-FR" baseline="0" dirty="0" smtClean="0"/>
              <a:t> to building plans and budgets. </a:t>
            </a:r>
            <a:r>
              <a:rPr lang="fr-FR" dirty="0" smtClean="0"/>
              <a:t> It </a:t>
            </a:r>
            <a:r>
              <a:rPr lang="fr-FR" dirty="0" err="1" smtClean="0"/>
              <a:t>is</a:t>
            </a:r>
            <a:r>
              <a:rPr lang="fr-FR" dirty="0" smtClean="0"/>
              <a:t> important to </a:t>
            </a:r>
            <a:r>
              <a:rPr lang="fr-FR" dirty="0" err="1" smtClean="0"/>
              <a:t>understand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global </a:t>
            </a:r>
            <a:r>
              <a:rPr lang="fr-FR" baseline="0" dirty="0" err="1" smtClean="0"/>
              <a:t>approach</a:t>
            </a:r>
            <a:endParaRPr lang="fr-FR" baseline="0" dirty="0" smtClean="0"/>
          </a:p>
          <a:p>
            <a:r>
              <a:rPr lang="fr-FR" baseline="0" dirty="0" smtClean="0"/>
              <a:t>The timing to </a:t>
            </a:r>
            <a:r>
              <a:rPr lang="fr-FR" baseline="0" dirty="0" err="1" smtClean="0"/>
              <a:t>elaborate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strategic</a:t>
            </a:r>
            <a:r>
              <a:rPr lang="fr-FR" baseline="0" dirty="0" smtClean="0"/>
              <a:t> plan and </a:t>
            </a:r>
            <a:r>
              <a:rPr lang="fr-FR" baseline="0" dirty="0" err="1" smtClean="0"/>
              <a:t>its</a:t>
            </a:r>
            <a:r>
              <a:rPr lang="fr-FR" baseline="0" dirty="0" smtClean="0"/>
              <a:t> duration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depend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factors</a:t>
            </a:r>
            <a:r>
              <a:rPr lang="fr-FR" baseline="0" dirty="0" smtClean="0"/>
              <a:t> : the </a:t>
            </a:r>
            <a:r>
              <a:rPr lang="fr-FR" baseline="0" dirty="0" err="1" smtClean="0"/>
              <a:t>choice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governance</a:t>
            </a:r>
            <a:r>
              <a:rPr lang="fr-FR" baseline="0" dirty="0" smtClean="0"/>
              <a:t> of the institution, a </a:t>
            </a:r>
            <a:r>
              <a:rPr lang="fr-FR" baseline="0" dirty="0" err="1" smtClean="0"/>
              <a:t>changing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environment</a:t>
            </a:r>
            <a:r>
              <a:rPr lang="fr-FR" baseline="0" dirty="0" smtClean="0"/>
              <a:t>; </a:t>
            </a:r>
            <a:r>
              <a:rPr lang="fr-FR" baseline="0" dirty="0" err="1" smtClean="0"/>
              <a:t>difficulties</a:t>
            </a:r>
            <a:r>
              <a:rPr lang="fr-FR" baseline="0" dirty="0" smtClean="0"/>
              <a:t> of the institution or </a:t>
            </a:r>
            <a:r>
              <a:rPr lang="fr-FR" baseline="0" dirty="0" err="1" smtClean="0"/>
              <a:t>unsatisfactory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 .A plan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evolve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connected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transformations </a:t>
            </a:r>
            <a:r>
              <a:rPr lang="fr-FR" baseline="0" dirty="0" err="1" smtClean="0"/>
              <a:t>needed</a:t>
            </a:r>
            <a:r>
              <a:rPr lang="fr-FR" baseline="0" dirty="0" smtClean="0"/>
              <a:t> in the institution (expansion, </a:t>
            </a:r>
            <a:r>
              <a:rPr lang="fr-FR" baseline="0" dirty="0" err="1" smtClean="0"/>
              <a:t>modernization</a:t>
            </a:r>
            <a:r>
              <a:rPr lang="fr-FR" baseline="0" dirty="0" smtClean="0"/>
              <a:t>..budget 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1259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9595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Historic</a:t>
            </a:r>
            <a:r>
              <a:rPr lang="fr-FR" dirty="0" smtClean="0"/>
              <a:t> </a:t>
            </a:r>
            <a:r>
              <a:rPr lang="fr-FR" dirty="0" err="1" smtClean="0"/>
              <a:t>instituition</a:t>
            </a:r>
            <a:r>
              <a:rPr lang="fr-FR" dirty="0" smtClean="0"/>
              <a:t> but </a:t>
            </a:r>
            <a:r>
              <a:rPr lang="fr-FR" dirty="0" err="1" smtClean="0"/>
              <a:t>dynamic</a:t>
            </a:r>
            <a:r>
              <a:rPr lang="fr-FR" dirty="0" smtClean="0"/>
              <a:t> </a:t>
            </a:r>
            <a:r>
              <a:rPr lang="fr-FR" dirty="0" err="1" smtClean="0"/>
              <a:t>organization</a:t>
            </a:r>
            <a:r>
              <a:rPr lang="fr-FR" dirty="0" smtClean="0"/>
              <a:t>, </a:t>
            </a:r>
            <a:r>
              <a:rPr lang="fr-FR" dirty="0" err="1" smtClean="0"/>
              <a:t>responding</a:t>
            </a:r>
            <a:r>
              <a:rPr lang="fr-FR" dirty="0" smtClean="0"/>
              <a:t> to changes and </a:t>
            </a:r>
            <a:r>
              <a:rPr lang="fr-FR" dirty="0" err="1" smtClean="0"/>
              <a:t>opportunities</a:t>
            </a:r>
            <a:r>
              <a:rPr lang="fr-FR" baseline="0" dirty="0" smtClean="0"/>
              <a:t> .</a:t>
            </a:r>
          </a:p>
          <a:p>
            <a:r>
              <a:rPr lang="fr-FR" dirty="0" err="1" smtClean="0"/>
              <a:t>Special</a:t>
            </a:r>
            <a:r>
              <a:rPr lang="fr-FR" dirty="0" smtClean="0"/>
              <a:t> plans for </a:t>
            </a:r>
            <a:r>
              <a:rPr lang="fr-FR" dirty="0" err="1" smtClean="0"/>
              <a:t>ie</a:t>
            </a:r>
            <a:r>
              <a:rPr lang="fr-FR" dirty="0" smtClean="0"/>
              <a:t> for audience </a:t>
            </a:r>
            <a:r>
              <a:rPr lang="fr-FR" dirty="0" err="1" smtClean="0"/>
              <a:t>development</a:t>
            </a:r>
            <a:r>
              <a:rPr lang="fr-FR" baseline="0" dirty="0" smtClean="0"/>
              <a:t> or digital .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plans </a:t>
            </a:r>
            <a:r>
              <a:rPr lang="fr-FR" baseline="0" dirty="0" err="1" smtClean="0"/>
              <a:t>typically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span</a:t>
            </a:r>
            <a:r>
              <a:rPr lang="fr-FR" baseline="0" dirty="0" smtClean="0"/>
              <a:t> over </a:t>
            </a:r>
            <a:r>
              <a:rPr lang="fr-FR" baseline="0" dirty="0" err="1" smtClean="0"/>
              <a:t>periods</a:t>
            </a:r>
            <a:r>
              <a:rPr lang="fr-FR" baseline="0" dirty="0" smtClean="0"/>
              <a:t> of 3 to 5 </a:t>
            </a:r>
            <a:r>
              <a:rPr lang="fr-FR" baseline="0" dirty="0" err="1" smtClean="0"/>
              <a:t>years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72391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Values </a:t>
            </a:r>
            <a:r>
              <a:rPr lang="fr-FR" dirty="0" err="1" smtClean="0"/>
              <a:t>driven</a:t>
            </a:r>
            <a:r>
              <a:rPr lang="fr-FR" dirty="0" smtClean="0"/>
              <a:t> by the </a:t>
            </a:r>
            <a:r>
              <a:rPr lang="fr-FR" dirty="0" err="1" smtClean="0"/>
              <a:t>history</a:t>
            </a:r>
            <a:r>
              <a:rPr lang="fr-FR" dirty="0" smtClean="0"/>
              <a:t> of the </a:t>
            </a:r>
            <a:r>
              <a:rPr lang="fr-FR" dirty="0" err="1" smtClean="0"/>
              <a:t>museum</a:t>
            </a:r>
            <a:r>
              <a:rPr lang="fr-FR" dirty="0" smtClean="0"/>
              <a:t> : collections,</a:t>
            </a:r>
            <a:r>
              <a:rPr lang="fr-FR" baseline="0" dirty="0" smtClean="0"/>
              <a:t> science and </a:t>
            </a:r>
            <a:r>
              <a:rPr lang="fr-FR" baseline="0" dirty="0" err="1" smtClean="0"/>
              <a:t>technology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industry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7644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strategic</a:t>
            </a:r>
            <a:r>
              <a:rPr lang="fr-FR" dirty="0" smtClean="0"/>
              <a:t> plan </a:t>
            </a:r>
            <a:r>
              <a:rPr lang="fr-FR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complemented</a:t>
            </a:r>
            <a:r>
              <a:rPr lang="fr-FR" baseline="0" dirty="0" smtClean="0"/>
              <a:t> </a:t>
            </a:r>
            <a:r>
              <a:rPr lang="fr-FR" baseline="0" dirty="0" smtClean="0"/>
              <a:t>by a </a:t>
            </a:r>
            <a:r>
              <a:rPr lang="fr-FR" baseline="0" dirty="0" err="1" smtClean="0"/>
              <a:t>detailed</a:t>
            </a:r>
            <a:r>
              <a:rPr lang="fr-FR" baseline="0" dirty="0" smtClean="0"/>
              <a:t> action plan 2017/18, </a:t>
            </a:r>
            <a:r>
              <a:rPr lang="fr-FR" baseline="0" dirty="0" err="1" smtClean="0"/>
              <a:t>defining</a:t>
            </a:r>
            <a:r>
              <a:rPr lang="fr-FR" baseline="0" dirty="0" smtClean="0"/>
              <a:t> the actions and </a:t>
            </a:r>
            <a:r>
              <a:rPr lang="fr-FR" baseline="0" dirty="0" err="1" smtClean="0"/>
              <a:t>expected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along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priorities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E0A60-EE5F-2A42-BA3D-497B94DC444E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717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21DF9-21CA-AB47-AE35-A2580E8DC779}" type="datetime1">
              <a:rPr lang="fr-FR" smtClean="0"/>
              <a:t>06/09/17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9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77FA6-E2FD-1A48-9E5F-4EC5D8C7B46C}" type="datetime1">
              <a:rPr lang="fr-FR" smtClean="0"/>
              <a:t>06/09/17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8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6B9A8-6B72-A74C-9CCF-EB92E07AED83}" type="datetime1">
              <a:rPr lang="fr-FR" smtClean="0"/>
              <a:t>06/09/17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7039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67EAD-B3EC-6846-90A6-C5C0A25F94ED}" type="datetime1">
              <a:rPr lang="fr-FR" smtClean="0"/>
              <a:t>06/09/17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922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7E23A-2689-6D4D-A989-741B7024FE42}" type="datetime1">
              <a:rPr lang="fr-FR" smtClean="0"/>
              <a:t>06/09/17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0141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E5A21-048B-264A-ACA5-7ECDDA6855AE}" type="datetime1">
              <a:rPr lang="fr-FR" smtClean="0"/>
              <a:t>06/09/17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1990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61885-E122-B549-8945-E1C010B70C1D}" type="datetime1">
              <a:rPr lang="fr-FR" smtClean="0"/>
              <a:t>06/09/17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692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220D-2CEA-8A4D-B14A-1724CFE4EB53}" type="datetime1">
              <a:rPr lang="fr-FR" smtClean="0"/>
              <a:t>06/09/17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60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E7B0F-729D-1B42-AEA5-B003EA6C8774}" type="datetime1">
              <a:rPr lang="fr-FR" smtClean="0"/>
              <a:t>06/09/17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209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9BA81-14F3-0B40-B477-8025AFFF2173}" type="datetime1">
              <a:rPr lang="fr-FR" smtClean="0"/>
              <a:t>06/09/17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0695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37EF06-0716-8947-92A6-6B204535D38E}" type="datetime1">
              <a:rPr lang="fr-FR" smtClean="0"/>
              <a:t>06/09/17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0943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17031-A0B8-D143-91F0-20BF969DF01A}" type="datetime1">
              <a:rPr lang="fr-FR" smtClean="0"/>
              <a:t>06/09/17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5DB08-53EE-D747-AFE4-98AEB58FE0D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699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308" y="2265022"/>
            <a:ext cx="8237536" cy="2008375"/>
          </a:xfrm>
        </p:spPr>
        <p:txBody>
          <a:bodyPr>
            <a:normAutofit/>
          </a:bodyPr>
          <a:lstStyle/>
          <a:p>
            <a:r>
              <a:rPr lang="fr-FR" dirty="0" smtClean="0">
                <a:effectLst/>
              </a:rPr>
              <a:t>Workshop : </a:t>
            </a:r>
            <a:r>
              <a:rPr lang="fr-FR" dirty="0" err="1">
                <a:effectLst/>
              </a:rPr>
              <a:t>f</a:t>
            </a:r>
            <a:r>
              <a:rPr lang="fr-FR" dirty="0" err="1" smtClean="0">
                <a:effectLst/>
              </a:rPr>
              <a:t>rom</a:t>
            </a:r>
            <a:r>
              <a:rPr lang="fr-FR" dirty="0" smtClean="0">
                <a:effectLst/>
              </a:rPr>
              <a:t> </a:t>
            </a:r>
            <a:r>
              <a:rPr lang="fr-FR" dirty="0" err="1">
                <a:effectLst/>
              </a:rPr>
              <a:t>s</a:t>
            </a:r>
            <a:r>
              <a:rPr lang="fr-FR" dirty="0" err="1" smtClean="0">
                <a:effectLst/>
              </a:rPr>
              <a:t>trategy</a:t>
            </a:r>
            <a:r>
              <a:rPr lang="fr-FR" dirty="0" smtClean="0">
                <a:effectLst/>
              </a:rPr>
              <a:t> to</a:t>
            </a:r>
            <a:r>
              <a:rPr lang="fr-FR" dirty="0">
                <a:effectLst/>
              </a:rPr>
              <a:t> </a:t>
            </a:r>
            <a:r>
              <a:rPr lang="fr-FR" dirty="0" err="1">
                <a:effectLst/>
              </a:rPr>
              <a:t>operational</a:t>
            </a:r>
            <a:r>
              <a:rPr lang="fr-FR" dirty="0">
                <a:effectLst/>
              </a:rPr>
              <a:t> planning 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18741" y="5631790"/>
            <a:ext cx="3642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Brigitte Coutant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04" y="465147"/>
            <a:ext cx="2722836" cy="107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9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1" b="4741"/>
          <a:stretch/>
        </p:blipFill>
        <p:spPr bwMode="auto">
          <a:xfrm>
            <a:off x="457200" y="536575"/>
            <a:ext cx="8229600" cy="55895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993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framework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Priorities</a:t>
            </a:r>
            <a:r>
              <a:rPr lang="fr-FR" dirty="0" smtClean="0"/>
              <a:t> for the </a:t>
            </a:r>
            <a:r>
              <a:rPr lang="fr-FR" dirty="0" err="1" smtClean="0"/>
              <a:t>period</a:t>
            </a:r>
            <a:r>
              <a:rPr lang="fr-FR" dirty="0" smtClean="0"/>
              <a:t> 17-30</a:t>
            </a:r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dirty="0" err="1" smtClean="0"/>
              <a:t>Concentrates</a:t>
            </a:r>
            <a:r>
              <a:rPr lang="fr-FR" dirty="0" smtClean="0"/>
              <a:t> on areas of change</a:t>
            </a:r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dirty="0" err="1" smtClean="0"/>
              <a:t>Annual</a:t>
            </a:r>
            <a:r>
              <a:rPr lang="fr-FR" dirty="0" smtClean="0"/>
              <a:t> business plans</a:t>
            </a:r>
          </a:p>
          <a:p>
            <a:pPr marL="0" indent="0">
              <a:buNone/>
            </a:pPr>
            <a:endParaRPr lang="fr-FR" sz="1400" dirty="0" smtClean="0"/>
          </a:p>
          <a:p>
            <a:r>
              <a:rPr lang="fr-FR" dirty="0" smtClean="0"/>
              <a:t>Plans for </a:t>
            </a:r>
            <a:r>
              <a:rPr lang="fr-FR" dirty="0" err="1" smtClean="0"/>
              <a:t>specific</a:t>
            </a:r>
            <a:r>
              <a:rPr lang="fr-FR" dirty="0" smtClean="0"/>
              <a:t> areas of </a:t>
            </a:r>
            <a:r>
              <a:rPr lang="fr-FR" dirty="0" err="1" smtClean="0"/>
              <a:t>activity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281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alues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Think</a:t>
            </a:r>
            <a:r>
              <a:rPr lang="fr-FR" dirty="0" smtClean="0"/>
              <a:t> </a:t>
            </a:r>
            <a:r>
              <a:rPr lang="fr-FR" dirty="0" err="1" smtClean="0"/>
              <a:t>big</a:t>
            </a:r>
            <a:endParaRPr lang="fr-FR" dirty="0" smtClean="0"/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 err="1" smtClean="0"/>
              <a:t>Reveal</a:t>
            </a:r>
            <a:r>
              <a:rPr lang="fr-FR" dirty="0" smtClean="0"/>
              <a:t> </a:t>
            </a:r>
            <a:r>
              <a:rPr lang="fr-FR" dirty="0" err="1" smtClean="0"/>
              <a:t>wonders</a:t>
            </a:r>
            <a:endParaRPr lang="fr-FR" dirty="0" smtClean="0"/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fr-FR" dirty="0" err="1" smtClean="0"/>
              <a:t>authentic</a:t>
            </a:r>
            <a:r>
              <a:rPr lang="fr-FR" dirty="0" smtClean="0"/>
              <a:t> stories</a:t>
            </a:r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 err="1" smtClean="0"/>
              <a:t>Ignite</a:t>
            </a:r>
            <a:r>
              <a:rPr lang="fr-FR" dirty="0" smtClean="0"/>
              <a:t> </a:t>
            </a:r>
            <a:r>
              <a:rPr lang="fr-FR" dirty="0" err="1" smtClean="0"/>
              <a:t>curiosity</a:t>
            </a:r>
            <a:endParaRPr lang="fr-FR" dirty="0" smtClean="0"/>
          </a:p>
          <a:p>
            <a:pPr marL="0" indent="0">
              <a:buNone/>
            </a:pPr>
            <a:endParaRPr lang="fr-FR" sz="1200" dirty="0" smtClean="0"/>
          </a:p>
          <a:p>
            <a:r>
              <a:rPr lang="fr-FR" dirty="0" smtClean="0"/>
              <a:t>Be open to all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863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" b="617"/>
          <a:stretch>
            <a:fillRect/>
          </a:stretch>
        </p:blipFill>
        <p:spPr>
          <a:xfrm>
            <a:off x="395624" y="0"/>
            <a:ext cx="8229600" cy="6096000"/>
          </a:xfrm>
          <a:prstGeom prst="rect">
            <a:avLst/>
          </a:prstGeom>
        </p:spPr>
      </p:pic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1292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b="5078"/>
          <a:stretch>
            <a:fillRect/>
          </a:stretch>
        </p:blipFill>
        <p:spPr>
          <a:xfrm>
            <a:off x="457200" y="274638"/>
            <a:ext cx="8229600" cy="5851525"/>
          </a:xfrm>
          <a:prstGeom prst="rect">
            <a:avLst/>
          </a:prstGeom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021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project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for the institution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err="1" smtClean="0"/>
              <a:t>Strategic</a:t>
            </a:r>
            <a:r>
              <a:rPr lang="fr-FR" dirty="0" smtClean="0"/>
              <a:t> and </a:t>
            </a:r>
            <a:r>
              <a:rPr lang="fr-FR" dirty="0" err="1" smtClean="0"/>
              <a:t>operationnal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Complemented</a:t>
            </a:r>
            <a:r>
              <a:rPr lang="fr-FR" dirty="0" smtClean="0"/>
              <a:t> by a </a:t>
            </a:r>
            <a:r>
              <a:rPr lang="fr-FR" dirty="0" err="1" smtClean="0"/>
              <a:t>contract</a:t>
            </a:r>
            <a:r>
              <a:rPr lang="fr-FR" dirty="0" smtClean="0"/>
              <a:t> of objectives and </a:t>
            </a:r>
            <a:r>
              <a:rPr lang="fr-FR" dirty="0" err="1" smtClean="0"/>
              <a:t>results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indicators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 </a:t>
            </a:r>
            <a:r>
              <a:rPr lang="fr-FR" dirty="0" err="1" smtClean="0"/>
              <a:t>calendar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A consultative </a:t>
            </a:r>
            <a:r>
              <a:rPr lang="fr-FR" dirty="0" err="1" smtClean="0"/>
              <a:t>process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498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alues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Openness</a:t>
            </a:r>
            <a:r>
              <a:rPr lang="fr-FR" dirty="0" smtClean="0"/>
              <a:t> (</a:t>
            </a:r>
            <a:r>
              <a:rPr lang="fr-FR" dirty="0" err="1" smtClean="0"/>
              <a:t>eyes</a:t>
            </a:r>
            <a:r>
              <a:rPr lang="fr-FR" dirty="0" smtClean="0"/>
              <a:t> </a:t>
            </a:r>
            <a:r>
              <a:rPr lang="fr-FR" dirty="0" err="1" smtClean="0"/>
              <a:t>wide</a:t>
            </a:r>
            <a:r>
              <a:rPr lang="fr-FR" dirty="0" smtClean="0"/>
              <a:t> open on the world, </a:t>
            </a:r>
            <a:r>
              <a:rPr lang="fr-FR" dirty="0" err="1" smtClean="0"/>
              <a:t>crossroad</a:t>
            </a:r>
            <a:r>
              <a:rPr lang="fr-FR" dirty="0" smtClean="0"/>
              <a:t> of </a:t>
            </a:r>
            <a:r>
              <a:rPr lang="fr-FR" dirty="0" err="1" smtClean="0"/>
              <a:t>knowledge</a:t>
            </a:r>
            <a:r>
              <a:rPr lang="fr-FR" dirty="0" smtClean="0"/>
              <a:t>, </a:t>
            </a:r>
            <a:r>
              <a:rPr lang="fr-FR" dirty="0" err="1" smtClean="0"/>
              <a:t>debate</a:t>
            </a:r>
            <a:r>
              <a:rPr lang="fr-FR" dirty="0" smtClean="0"/>
              <a:t>, </a:t>
            </a:r>
            <a:r>
              <a:rPr lang="fr-FR" dirty="0" err="1" smtClean="0"/>
              <a:t>cooperative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Universality</a:t>
            </a:r>
            <a:r>
              <a:rPr lang="fr-FR" dirty="0" smtClean="0"/>
              <a:t> (inclusion, </a:t>
            </a:r>
            <a:r>
              <a:rPr lang="fr-FR" dirty="0" err="1" smtClean="0"/>
              <a:t>accessibility</a:t>
            </a:r>
            <a:r>
              <a:rPr lang="fr-FR" dirty="0" smtClean="0"/>
              <a:t>, digital)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Innovation (in </a:t>
            </a:r>
            <a:r>
              <a:rPr lang="fr-FR" dirty="0" err="1" smtClean="0"/>
              <a:t>its</a:t>
            </a:r>
            <a:r>
              <a:rPr lang="fr-FR" dirty="0" smtClean="0"/>
              <a:t> contents, </a:t>
            </a:r>
            <a:r>
              <a:rPr lang="fr-FR" dirty="0" err="1" smtClean="0"/>
              <a:t>its</a:t>
            </a:r>
            <a:r>
              <a:rPr lang="fr-FR" dirty="0" smtClean="0"/>
              <a:t> relations </a:t>
            </a:r>
            <a:r>
              <a:rPr lang="fr-FR" dirty="0" err="1" smtClean="0"/>
              <a:t>with</a:t>
            </a:r>
            <a:r>
              <a:rPr lang="fr-FR" dirty="0" smtClean="0"/>
              <a:t> the publics,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experimentations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470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3" b="2598"/>
          <a:stretch/>
        </p:blipFill>
        <p:spPr bwMode="auto">
          <a:xfrm>
            <a:off x="482884" y="96460"/>
            <a:ext cx="8229600" cy="66779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8483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0" b="2621"/>
          <a:stretch/>
        </p:blipFill>
        <p:spPr>
          <a:xfrm>
            <a:off x="507327" y="501346"/>
            <a:ext cx="8229600" cy="5687888"/>
          </a:xfrm>
          <a:prstGeom prst="rect">
            <a:avLst/>
          </a:prstGeom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67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1778" y="1270077"/>
            <a:ext cx="7985022" cy="14756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  <p:pic>
        <p:nvPicPr>
          <p:cNvPr id="5" name="Espace réservé du contenu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b="13354"/>
          <a:stretch/>
        </p:blipFill>
        <p:spPr bwMode="auto">
          <a:xfrm>
            <a:off x="457200" y="785443"/>
            <a:ext cx="8229600" cy="5340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337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Outline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of the session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381861" cy="4756150"/>
          </a:xfrm>
        </p:spPr>
        <p:txBody>
          <a:bodyPr>
            <a:noAutofit/>
          </a:bodyPr>
          <a:lstStyle/>
          <a:p>
            <a:r>
              <a:rPr lang="fr-FR" sz="2400" b="1" dirty="0"/>
              <a:t>10h30-10h45</a:t>
            </a:r>
            <a:r>
              <a:rPr lang="fr-FR" sz="2400" dirty="0"/>
              <a:t> : </a:t>
            </a:r>
            <a:r>
              <a:rPr lang="fr-FR" sz="2400" dirty="0" err="1" smtClean="0"/>
              <a:t>presentation</a:t>
            </a:r>
            <a:r>
              <a:rPr lang="fr-FR" sz="2400" dirty="0" smtClean="0"/>
              <a:t> </a:t>
            </a:r>
            <a:r>
              <a:rPr lang="fr-FR" sz="2400" dirty="0"/>
              <a:t>of the </a:t>
            </a:r>
            <a:r>
              <a:rPr lang="fr-FR" sz="2400" dirty="0" smtClean="0"/>
              <a:t>participants : </a:t>
            </a:r>
            <a:r>
              <a:rPr lang="fr-FR" sz="2400" dirty="0" err="1" smtClean="0"/>
              <a:t>Who</a:t>
            </a:r>
            <a:r>
              <a:rPr lang="fr-FR" sz="2400" dirty="0" smtClean="0"/>
              <a:t> </a:t>
            </a:r>
            <a:r>
              <a:rPr lang="fr-FR" sz="2400" dirty="0"/>
              <a:t>are </a:t>
            </a:r>
            <a:r>
              <a:rPr lang="fr-FR" sz="2400" dirty="0" err="1"/>
              <a:t>we</a:t>
            </a:r>
            <a:r>
              <a:rPr lang="fr-FR" sz="2400" dirty="0"/>
              <a:t> ? Our </a:t>
            </a:r>
            <a:r>
              <a:rPr lang="fr-FR" sz="2400" dirty="0" err="1"/>
              <a:t>knowledge</a:t>
            </a:r>
            <a:r>
              <a:rPr lang="fr-FR" sz="2400" dirty="0"/>
              <a:t>/</a:t>
            </a:r>
            <a:r>
              <a:rPr lang="fr-FR" sz="2400" dirty="0" err="1"/>
              <a:t>experience</a:t>
            </a:r>
            <a:r>
              <a:rPr lang="fr-FR" sz="2400" dirty="0"/>
              <a:t> about the </a:t>
            </a:r>
            <a:r>
              <a:rPr lang="fr-FR" sz="2400" dirty="0" err="1"/>
              <a:t>topic</a:t>
            </a:r>
            <a:r>
              <a:rPr lang="fr-FR" sz="2400" dirty="0"/>
              <a:t> ?</a:t>
            </a:r>
          </a:p>
          <a:p>
            <a:r>
              <a:rPr lang="fr-FR" sz="2400" b="1" dirty="0"/>
              <a:t>11h-11h30 </a:t>
            </a:r>
            <a:r>
              <a:rPr lang="fr-FR" sz="2400" dirty="0"/>
              <a:t>: the </a:t>
            </a:r>
            <a:r>
              <a:rPr lang="fr-FR" sz="2400" dirty="0" err="1"/>
              <a:t>strategic</a:t>
            </a:r>
            <a:r>
              <a:rPr lang="fr-FR" sz="2400" dirty="0"/>
              <a:t> plan : </a:t>
            </a:r>
            <a:r>
              <a:rPr lang="fr-FR" sz="2400" dirty="0" err="1"/>
              <a:t>from</a:t>
            </a:r>
            <a:r>
              <a:rPr lang="fr-FR" sz="2400" dirty="0"/>
              <a:t> values to business </a:t>
            </a:r>
            <a:r>
              <a:rPr lang="fr-FR" sz="2400" dirty="0" err="1"/>
              <a:t>models</a:t>
            </a:r>
            <a:endParaRPr lang="fr-FR" sz="2400" dirty="0"/>
          </a:p>
          <a:p>
            <a:pPr marL="0" indent="0">
              <a:buNone/>
            </a:pPr>
            <a:r>
              <a:rPr lang="fr-FR" sz="2400" dirty="0" smtClean="0"/>
              <a:t>	Introduction </a:t>
            </a:r>
            <a:r>
              <a:rPr lang="fr-FR" sz="2400" dirty="0"/>
              <a:t>on </a:t>
            </a:r>
            <a:r>
              <a:rPr lang="fr-FR" sz="2400" dirty="0" err="1"/>
              <a:t>key</a:t>
            </a:r>
            <a:r>
              <a:rPr lang="fr-FR" sz="2400" dirty="0"/>
              <a:t> components of a </a:t>
            </a:r>
            <a:r>
              <a:rPr lang="fr-FR" sz="2400" dirty="0" err="1"/>
              <a:t>strategic</a:t>
            </a:r>
            <a:r>
              <a:rPr lang="fr-FR" sz="2400" dirty="0"/>
              <a:t> plan and </a:t>
            </a:r>
            <a:r>
              <a:rPr lang="fr-FR" sz="2400" dirty="0" smtClean="0"/>
              <a:t>	</a:t>
            </a:r>
            <a:r>
              <a:rPr lang="fr-FR" sz="2400" dirty="0" err="1" smtClean="0"/>
              <a:t>operational</a:t>
            </a:r>
            <a:r>
              <a:rPr lang="fr-FR" sz="2400" dirty="0" smtClean="0"/>
              <a:t> </a:t>
            </a:r>
            <a:r>
              <a:rPr lang="fr-FR" sz="2400" dirty="0"/>
              <a:t>planning. </a:t>
            </a:r>
            <a:r>
              <a:rPr lang="fr-FR" sz="2400" dirty="0" err="1"/>
              <a:t>Examples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science </a:t>
            </a:r>
            <a:r>
              <a:rPr lang="fr-FR" sz="2400" dirty="0" err="1" smtClean="0"/>
              <a:t>centers</a:t>
            </a:r>
            <a:r>
              <a:rPr lang="fr-FR" sz="2400" dirty="0" smtClean="0"/>
              <a:t> : case </a:t>
            </a:r>
            <a:r>
              <a:rPr lang="fr-FR" sz="2400" dirty="0" smtClean="0"/>
              <a:t>	</a:t>
            </a:r>
            <a:r>
              <a:rPr lang="fr-FR" sz="2400" dirty="0" err="1" smtClean="0"/>
              <a:t>studies</a:t>
            </a:r>
            <a:r>
              <a:rPr lang="fr-FR" sz="2400" dirty="0" smtClean="0"/>
              <a:t> </a:t>
            </a:r>
            <a:r>
              <a:rPr lang="fr-FR" sz="2400" dirty="0"/>
              <a:t>(the science </a:t>
            </a:r>
            <a:r>
              <a:rPr lang="fr-FR" sz="2400" dirty="0" err="1"/>
              <a:t>museum</a:t>
            </a:r>
            <a:r>
              <a:rPr lang="fr-FR" sz="2400" dirty="0"/>
              <a:t> group, </a:t>
            </a:r>
            <a:r>
              <a:rPr lang="fr-FR" sz="2400" dirty="0" err="1"/>
              <a:t>Universcience</a:t>
            </a:r>
            <a:r>
              <a:rPr lang="fr-FR" sz="2400" dirty="0"/>
              <a:t>, </a:t>
            </a:r>
            <a:r>
              <a:rPr lang="fr-FR" sz="2400" dirty="0" err="1"/>
              <a:t>Citta</a:t>
            </a:r>
            <a:r>
              <a:rPr lang="fr-FR" sz="2400" dirty="0"/>
              <a:t> de la </a:t>
            </a:r>
            <a:r>
              <a:rPr lang="fr-FR" sz="2400" dirty="0" smtClean="0"/>
              <a:t>	</a:t>
            </a:r>
            <a:r>
              <a:rPr lang="fr-FR" sz="2400" dirty="0" err="1" smtClean="0"/>
              <a:t>Scienza</a:t>
            </a:r>
            <a:r>
              <a:rPr lang="fr-FR" sz="2400" dirty="0"/>
              <a:t>)</a:t>
            </a:r>
          </a:p>
          <a:p>
            <a:r>
              <a:rPr lang="fr-FR" sz="2400" b="1" dirty="0"/>
              <a:t>11h30-12h </a:t>
            </a:r>
            <a:r>
              <a:rPr lang="fr-FR" sz="2400" dirty="0"/>
              <a:t>: </a:t>
            </a:r>
            <a:r>
              <a:rPr lang="fr-FR" sz="2400" dirty="0" err="1"/>
              <a:t>exercise</a:t>
            </a:r>
            <a:r>
              <a:rPr lang="fr-FR" sz="2400" dirty="0"/>
              <a:t> in groups on objectives, values and business </a:t>
            </a:r>
            <a:r>
              <a:rPr lang="fr-FR" sz="2400" dirty="0" err="1"/>
              <a:t>driven</a:t>
            </a:r>
            <a:r>
              <a:rPr lang="fr-FR" sz="2400" dirty="0"/>
              <a:t>, </a:t>
            </a:r>
            <a:r>
              <a:rPr lang="fr-FR" sz="2400" dirty="0" err="1"/>
              <a:t>taken</a:t>
            </a:r>
            <a:r>
              <a:rPr lang="fr-FR" sz="2400" dirty="0"/>
              <a:t> </a:t>
            </a:r>
            <a:r>
              <a:rPr lang="fr-FR" sz="2400" dirty="0" err="1"/>
              <a:t>from</a:t>
            </a:r>
            <a:r>
              <a:rPr lang="fr-FR" sz="2400" dirty="0"/>
              <a:t> </a:t>
            </a:r>
            <a:r>
              <a:rPr lang="fr-FR" sz="2400" dirty="0" err="1" smtClean="0"/>
              <a:t>your</a:t>
            </a:r>
            <a:r>
              <a:rPr lang="fr-FR" sz="2400" dirty="0" smtClean="0"/>
              <a:t> </a:t>
            </a:r>
            <a:r>
              <a:rPr lang="fr-FR" sz="2400" dirty="0" err="1" smtClean="0"/>
              <a:t>experience</a:t>
            </a:r>
            <a:r>
              <a:rPr lang="fr-FR" sz="2400" dirty="0" smtClean="0"/>
              <a:t> in </a:t>
            </a:r>
            <a:r>
              <a:rPr lang="fr-FR" sz="2400" dirty="0" err="1" smtClean="0"/>
              <a:t>your</a:t>
            </a:r>
            <a:r>
              <a:rPr lang="fr-FR" sz="2400" dirty="0" smtClean="0"/>
              <a:t> </a:t>
            </a:r>
            <a:r>
              <a:rPr lang="fr-FR" sz="2400" dirty="0"/>
              <a:t>institution ; tentative </a:t>
            </a:r>
            <a:r>
              <a:rPr lang="fr-FR" sz="2400" dirty="0" err="1"/>
              <a:t>strategic</a:t>
            </a:r>
            <a:r>
              <a:rPr lang="fr-FR" sz="2400" dirty="0"/>
              <a:t> /action plan</a:t>
            </a:r>
          </a:p>
          <a:p>
            <a:r>
              <a:rPr lang="fr-FR" sz="2400" b="1" dirty="0"/>
              <a:t>12h-12h30 </a:t>
            </a:r>
            <a:r>
              <a:rPr lang="fr-FR" sz="2400" dirty="0"/>
              <a:t>: report </a:t>
            </a:r>
            <a:r>
              <a:rPr lang="fr-FR" sz="2400" dirty="0" err="1"/>
              <a:t>from</a:t>
            </a:r>
            <a:r>
              <a:rPr lang="fr-FR" sz="2400" dirty="0"/>
              <a:t> groups, discussion </a:t>
            </a:r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7445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6978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sz="49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From</a:t>
            </a:r>
            <a:r>
              <a:rPr lang="fr-FR" sz="4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sz="49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strategy</a:t>
            </a:r>
            <a:r>
              <a:rPr lang="fr-FR" sz="4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to </a:t>
            </a:r>
            <a:r>
              <a:rPr lang="fr-FR" sz="4900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operational</a:t>
            </a:r>
            <a:r>
              <a:rPr lang="fr-FR" sz="49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planning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 An </a:t>
            </a:r>
            <a:r>
              <a:rPr lang="fr-FR" dirty="0" err="1" smtClean="0"/>
              <a:t>example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the action plan 2017/18 science </a:t>
            </a:r>
            <a:r>
              <a:rPr lang="fr-FR" dirty="0" err="1" smtClean="0"/>
              <a:t>museum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7155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15541" r="15386"/>
          <a:stretch/>
        </p:blipFill>
        <p:spPr>
          <a:xfrm>
            <a:off x="1654190" y="247304"/>
            <a:ext cx="5848151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6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Activity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What</a:t>
            </a:r>
            <a:r>
              <a:rPr lang="fr-FR" dirty="0" smtClean="0"/>
              <a:t> do </a:t>
            </a:r>
            <a:r>
              <a:rPr lang="fr-FR" dirty="0" err="1" smtClean="0"/>
              <a:t>you</a:t>
            </a:r>
            <a:r>
              <a:rPr lang="fr-FR" dirty="0" smtClean="0"/>
              <a:t>/</a:t>
            </a:r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organization</a:t>
            </a:r>
            <a:r>
              <a:rPr lang="fr-FR" dirty="0" smtClean="0"/>
              <a:t> </a:t>
            </a:r>
            <a:r>
              <a:rPr lang="fr-FR" dirty="0" err="1" smtClean="0"/>
              <a:t>want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endParaRPr lang="fr-FR" dirty="0"/>
          </a:p>
          <a:p>
            <a:r>
              <a:rPr lang="fr-FR" dirty="0" err="1" smtClean="0"/>
              <a:t>Your</a:t>
            </a:r>
            <a:r>
              <a:rPr lang="fr-FR" dirty="0" smtClean="0"/>
              <a:t> local </a:t>
            </a:r>
            <a:r>
              <a:rPr lang="fr-FR" dirty="0" err="1" smtClean="0"/>
              <a:t>environment</a:t>
            </a:r>
            <a:endParaRPr lang="fr-FR" dirty="0"/>
          </a:p>
          <a:p>
            <a:r>
              <a:rPr lang="fr-FR" dirty="0" err="1" smtClean="0"/>
              <a:t>Your</a:t>
            </a:r>
            <a:r>
              <a:rPr lang="fr-FR" dirty="0" smtClean="0"/>
              <a:t> values</a:t>
            </a:r>
          </a:p>
          <a:p>
            <a:r>
              <a:rPr lang="fr-FR" dirty="0" err="1" smtClean="0"/>
              <a:t>Your</a:t>
            </a:r>
            <a:r>
              <a:rPr lang="fr-FR" dirty="0" smtClean="0"/>
              <a:t> objectives/</a:t>
            </a:r>
            <a:r>
              <a:rPr lang="fr-FR" dirty="0" err="1" smtClean="0"/>
              <a:t>priorities</a:t>
            </a:r>
            <a:endParaRPr lang="fr-FR" dirty="0" smtClean="0"/>
          </a:p>
          <a:p>
            <a:r>
              <a:rPr lang="fr-FR" dirty="0" err="1" smtClean="0"/>
              <a:t>Your</a:t>
            </a:r>
            <a:r>
              <a:rPr lang="fr-FR" dirty="0" smtClean="0"/>
              <a:t> </a:t>
            </a:r>
            <a:r>
              <a:rPr lang="fr-FR" dirty="0" err="1" smtClean="0"/>
              <a:t>resources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267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 smtClean="0"/>
              <a:t>		</a:t>
            </a:r>
            <a:r>
              <a:rPr lang="fr-FR" dirty="0" err="1" smtClean="0"/>
              <a:t>Thank</a:t>
            </a:r>
            <a:r>
              <a:rPr lang="fr-FR" dirty="0" smtClean="0"/>
              <a:t> </a:t>
            </a:r>
            <a:r>
              <a:rPr lang="fr-FR" dirty="0" err="1" smtClean="0"/>
              <a:t>you</a:t>
            </a:r>
            <a:r>
              <a:rPr lang="fr-FR" dirty="0" smtClean="0"/>
              <a:t> for </a:t>
            </a:r>
            <a:r>
              <a:rPr lang="fr-FR" dirty="0" err="1" smtClean="0"/>
              <a:t>your</a:t>
            </a:r>
            <a:r>
              <a:rPr lang="fr-FR" dirty="0" smtClean="0"/>
              <a:t> participation!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54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Introductory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remarks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199" y="1600200"/>
            <a:ext cx="8515533" cy="5257800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strategic</a:t>
            </a:r>
            <a:r>
              <a:rPr lang="fr-FR" dirty="0"/>
              <a:t> planning </a:t>
            </a:r>
            <a:r>
              <a:rPr lang="fr-FR" dirty="0" smtClean="0"/>
              <a:t>?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</a:t>
            </a:r>
            <a:r>
              <a:rPr lang="fr-FR" dirty="0"/>
              <a:t> </a:t>
            </a:r>
            <a:r>
              <a:rPr lang="fr-FR" dirty="0" smtClean="0"/>
              <a:t>A </a:t>
            </a:r>
            <a:r>
              <a:rPr lang="fr-FR" dirty="0" err="1"/>
              <a:t>systematic</a:t>
            </a:r>
            <a:r>
              <a:rPr lang="fr-FR" dirty="0"/>
              <a:t> </a:t>
            </a:r>
            <a:r>
              <a:rPr lang="fr-FR" dirty="0" err="1"/>
              <a:t>process</a:t>
            </a:r>
            <a:r>
              <a:rPr lang="fr-FR" dirty="0"/>
              <a:t> of </a:t>
            </a:r>
            <a:r>
              <a:rPr lang="fr-FR" dirty="0" err="1"/>
              <a:t>envisioning</a:t>
            </a:r>
            <a:r>
              <a:rPr lang="fr-FR" dirty="0"/>
              <a:t> a </a:t>
            </a:r>
            <a:r>
              <a:rPr lang="fr-FR" dirty="0" err="1"/>
              <a:t>desired</a:t>
            </a:r>
            <a:r>
              <a:rPr lang="fr-FR" dirty="0"/>
              <a:t> future, </a:t>
            </a:r>
            <a:r>
              <a:rPr lang="fr-FR" dirty="0" err="1"/>
              <a:t>translating</a:t>
            </a:r>
            <a:r>
              <a:rPr lang="fr-FR" dirty="0"/>
              <a:t> </a:t>
            </a:r>
            <a:r>
              <a:rPr lang="fr-FR" dirty="0" err="1"/>
              <a:t>this</a:t>
            </a:r>
            <a:r>
              <a:rPr lang="fr-FR" dirty="0"/>
              <a:t> vision </a:t>
            </a:r>
            <a:r>
              <a:rPr lang="fr-FR" dirty="0" err="1"/>
              <a:t>into</a:t>
            </a:r>
            <a:r>
              <a:rPr lang="fr-FR" dirty="0"/>
              <a:t> goals or objectives and </a:t>
            </a:r>
            <a:r>
              <a:rPr lang="fr-FR" dirty="0" err="1"/>
              <a:t>defining</a:t>
            </a:r>
            <a:r>
              <a:rPr lang="fr-FR" dirty="0"/>
              <a:t> a </a:t>
            </a:r>
            <a:r>
              <a:rPr lang="fr-FR" dirty="0" err="1"/>
              <a:t>sequence</a:t>
            </a:r>
            <a:r>
              <a:rPr lang="fr-FR" dirty="0"/>
              <a:t> of </a:t>
            </a:r>
            <a:r>
              <a:rPr lang="fr-FR" dirty="0" err="1"/>
              <a:t>steps</a:t>
            </a:r>
            <a:r>
              <a:rPr lang="fr-FR" dirty="0"/>
              <a:t> to </a:t>
            </a:r>
            <a:r>
              <a:rPr lang="fr-FR" dirty="0" err="1"/>
              <a:t>achieve</a:t>
            </a:r>
            <a:r>
              <a:rPr lang="fr-FR" dirty="0"/>
              <a:t> </a:t>
            </a:r>
            <a:r>
              <a:rPr lang="fr-FR" dirty="0" err="1" smtClean="0"/>
              <a:t>them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i="1" dirty="0"/>
              <a:t>In </a:t>
            </a:r>
            <a:r>
              <a:rPr lang="fr-FR" i="1" dirty="0" err="1"/>
              <a:t>other</a:t>
            </a:r>
            <a:r>
              <a:rPr lang="fr-FR" i="1" dirty="0"/>
              <a:t> </a:t>
            </a:r>
            <a:r>
              <a:rPr lang="fr-FR" i="1" dirty="0" err="1" smtClean="0"/>
              <a:t>words</a:t>
            </a:r>
            <a:endParaRPr lang="fr-FR" i="1" dirty="0" smtClean="0"/>
          </a:p>
          <a:p>
            <a:endParaRPr lang="fr-FR" dirty="0"/>
          </a:p>
          <a:p>
            <a:pPr marL="0" indent="0">
              <a:buNone/>
            </a:pPr>
            <a:r>
              <a:rPr lang="fr-FR" dirty="0" smtClean="0">
                <a:sym typeface="Wingdings"/>
              </a:rPr>
              <a:t>How to </a:t>
            </a:r>
            <a:r>
              <a:rPr lang="fr-FR" dirty="0" err="1" smtClean="0">
                <a:sym typeface="Wingdings"/>
              </a:rPr>
              <a:t>b</a:t>
            </a:r>
            <a:r>
              <a:rPr lang="fr-FR" dirty="0" err="1" smtClean="0"/>
              <a:t>uild</a:t>
            </a:r>
            <a:r>
              <a:rPr lang="fr-FR" dirty="0" smtClean="0"/>
              <a:t> </a:t>
            </a:r>
            <a:r>
              <a:rPr lang="fr-FR" dirty="0"/>
              <a:t>a </a:t>
            </a:r>
            <a:r>
              <a:rPr lang="fr-FR" dirty="0" err="1"/>
              <a:t>comprehensive</a:t>
            </a:r>
            <a:r>
              <a:rPr lang="fr-FR" dirty="0"/>
              <a:t> </a:t>
            </a:r>
            <a:r>
              <a:rPr lang="fr-FR" dirty="0" err="1"/>
              <a:t>strategy</a:t>
            </a:r>
            <a:r>
              <a:rPr lang="fr-FR" dirty="0"/>
              <a:t> for science communication </a:t>
            </a:r>
            <a:r>
              <a:rPr lang="fr-FR" dirty="0" err="1"/>
              <a:t>organizations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the </a:t>
            </a:r>
            <a:r>
              <a:rPr lang="fr-FR" dirty="0" err="1" smtClean="0"/>
              <a:t>ground</a:t>
            </a:r>
            <a:r>
              <a:rPr lang="fr-FR" dirty="0" smtClean="0"/>
              <a:t>-</a:t>
            </a:r>
            <a:r>
              <a:rPr lang="fr-FR" dirty="0"/>
              <a:t>up, </a:t>
            </a:r>
            <a:r>
              <a:rPr lang="fr-FR" dirty="0" err="1"/>
              <a:t>focusing</a:t>
            </a:r>
            <a:r>
              <a:rPr lang="fr-FR" dirty="0"/>
              <a:t> on audiences, objectives</a:t>
            </a:r>
            <a:r>
              <a:rPr lang="fr-FR" dirty="0" smtClean="0"/>
              <a:t>, communications, </a:t>
            </a:r>
            <a:r>
              <a:rPr lang="fr-FR" dirty="0" err="1" smtClean="0"/>
              <a:t>developing</a:t>
            </a:r>
            <a:r>
              <a:rPr lang="fr-FR" dirty="0" smtClean="0"/>
              <a:t> </a:t>
            </a:r>
            <a:r>
              <a:rPr lang="fr-FR" dirty="0"/>
              <a:t>an </a:t>
            </a:r>
            <a:r>
              <a:rPr lang="fr-FR" dirty="0" err="1"/>
              <a:t>implementation</a:t>
            </a:r>
            <a:r>
              <a:rPr lang="fr-FR" dirty="0"/>
              <a:t> plan and </a:t>
            </a:r>
            <a:r>
              <a:rPr lang="fr-FR" dirty="0" err="1"/>
              <a:t>ways</a:t>
            </a:r>
            <a:r>
              <a:rPr lang="fr-FR" dirty="0"/>
              <a:t> to </a:t>
            </a:r>
            <a:r>
              <a:rPr lang="fr-FR" dirty="0" err="1"/>
              <a:t>measure</a:t>
            </a:r>
            <a:r>
              <a:rPr lang="fr-FR" dirty="0"/>
              <a:t> </a:t>
            </a:r>
            <a:r>
              <a:rPr lang="fr-FR" dirty="0" err="1"/>
              <a:t>success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 </a:t>
            </a:r>
            <a:endParaRPr lang="fr-FR" dirty="0"/>
          </a:p>
          <a:p>
            <a:endParaRPr lang="fr-FR" dirty="0"/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2088625" y="6356350"/>
            <a:ext cx="5213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EMME Citta della Scienza Naples </a:t>
            </a:r>
          </a:p>
          <a:p>
            <a:r>
              <a:rPr lang="fr-FR" smtClean="0"/>
              <a:t>Workshop : from strategy to operational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3771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methological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approach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827"/>
            <a:ext cx="8229600" cy="580517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dirty="0"/>
              <a:t>1. </a:t>
            </a:r>
            <a:r>
              <a:rPr lang="fr-FR" sz="4000" dirty="0" err="1"/>
              <a:t>determine</a:t>
            </a:r>
            <a:r>
              <a:rPr lang="fr-FR" sz="4000" dirty="0"/>
              <a:t> </a:t>
            </a:r>
            <a:r>
              <a:rPr lang="fr-FR" sz="4000" dirty="0" err="1"/>
              <a:t>where</a:t>
            </a:r>
            <a:r>
              <a:rPr lang="fr-FR" sz="4000" dirty="0"/>
              <a:t> </a:t>
            </a:r>
            <a:r>
              <a:rPr lang="fr-FR" sz="4000" dirty="0" err="1"/>
              <a:t>you</a:t>
            </a:r>
            <a:r>
              <a:rPr lang="fr-FR" sz="4000" dirty="0"/>
              <a:t> are </a:t>
            </a:r>
            <a:r>
              <a:rPr lang="fr-FR" sz="4000" dirty="0" smtClean="0"/>
              <a:t>(</a:t>
            </a:r>
            <a:r>
              <a:rPr lang="fr-FR" sz="4000" dirty="0" err="1" smtClean="0"/>
              <a:t>assessment</a:t>
            </a:r>
            <a:r>
              <a:rPr lang="fr-FR" sz="4000" dirty="0"/>
              <a:t>, audit, </a:t>
            </a:r>
            <a:r>
              <a:rPr lang="fr-FR" sz="4000" dirty="0" err="1"/>
              <a:t>analysis</a:t>
            </a:r>
            <a:r>
              <a:rPr lang="fr-FR" sz="4000" dirty="0"/>
              <a:t>, benchmark</a:t>
            </a:r>
            <a:r>
              <a:rPr lang="fr-FR" sz="4000" dirty="0" smtClean="0"/>
              <a:t>...</a:t>
            </a:r>
            <a:r>
              <a:rPr lang="fr-FR" sz="4000" dirty="0"/>
              <a:t>)</a:t>
            </a:r>
          </a:p>
          <a:p>
            <a:pPr marL="0" indent="0">
              <a:buNone/>
            </a:pPr>
            <a:r>
              <a:rPr lang="fr-FR" sz="4000" dirty="0"/>
              <a:t> </a:t>
            </a:r>
          </a:p>
          <a:p>
            <a:pPr marL="0" indent="0">
              <a:buNone/>
            </a:pPr>
            <a:r>
              <a:rPr lang="fr-FR" sz="4000" dirty="0"/>
              <a:t>2. </a:t>
            </a:r>
            <a:r>
              <a:rPr lang="fr-FR" sz="4000" dirty="0" smtClean="0"/>
              <a:t>mission/</a:t>
            </a:r>
            <a:r>
              <a:rPr lang="fr-FR" sz="4000" dirty="0"/>
              <a:t>values: </a:t>
            </a:r>
            <a:r>
              <a:rPr lang="fr-FR" sz="4000" dirty="0" err="1"/>
              <a:t>identify</a:t>
            </a:r>
            <a:r>
              <a:rPr lang="fr-FR" sz="4000" dirty="0"/>
              <a:t> </a:t>
            </a:r>
            <a:r>
              <a:rPr lang="fr-FR" sz="4000" dirty="0" err="1"/>
              <a:t>what</a:t>
            </a:r>
            <a:r>
              <a:rPr lang="fr-FR" sz="4000" dirty="0"/>
              <a:t> </a:t>
            </a:r>
            <a:r>
              <a:rPr lang="fr-FR" sz="4000" dirty="0" err="1"/>
              <a:t>is</a:t>
            </a:r>
            <a:r>
              <a:rPr lang="fr-FR" sz="4000" dirty="0"/>
              <a:t> important, focus on </a:t>
            </a:r>
            <a:r>
              <a:rPr lang="fr-FR" sz="4000" dirty="0" err="1"/>
              <a:t>where</a:t>
            </a:r>
            <a:r>
              <a:rPr lang="fr-FR" sz="4000" dirty="0"/>
              <a:t> </a:t>
            </a:r>
            <a:r>
              <a:rPr lang="fr-FR" sz="4000" dirty="0" err="1"/>
              <a:t>you</a:t>
            </a:r>
            <a:r>
              <a:rPr lang="fr-FR" sz="4000" dirty="0"/>
              <a:t> </a:t>
            </a:r>
            <a:r>
              <a:rPr lang="fr-FR" sz="4000" dirty="0" err="1"/>
              <a:t>want</a:t>
            </a:r>
            <a:r>
              <a:rPr lang="fr-FR" sz="4000" dirty="0"/>
              <a:t> to </a:t>
            </a:r>
            <a:r>
              <a:rPr lang="fr-FR" sz="4000" dirty="0" err="1"/>
              <a:t>take</a:t>
            </a:r>
            <a:r>
              <a:rPr lang="fr-FR" sz="4000" dirty="0"/>
              <a:t> </a:t>
            </a:r>
            <a:r>
              <a:rPr lang="fr-FR" sz="4000" dirty="0" err="1"/>
              <a:t>your</a:t>
            </a:r>
            <a:r>
              <a:rPr lang="fr-FR" sz="4000" dirty="0"/>
              <a:t> organisation. For </a:t>
            </a:r>
            <a:r>
              <a:rPr lang="fr-FR" sz="4000" dirty="0" err="1"/>
              <a:t>this</a:t>
            </a:r>
            <a:r>
              <a:rPr lang="fr-FR" sz="4000" dirty="0"/>
              <a:t> </a:t>
            </a:r>
            <a:r>
              <a:rPr lang="fr-FR" sz="4000" dirty="0" err="1"/>
              <a:t>you</a:t>
            </a:r>
            <a:r>
              <a:rPr lang="fr-FR" sz="4000" dirty="0"/>
              <a:t> </a:t>
            </a:r>
            <a:r>
              <a:rPr lang="fr-FR" sz="4000" dirty="0" err="1"/>
              <a:t>can</a:t>
            </a:r>
            <a:r>
              <a:rPr lang="fr-FR" sz="4000" dirty="0"/>
              <a:t> </a:t>
            </a:r>
            <a:r>
              <a:rPr lang="fr-FR" sz="4000" dirty="0" err="1"/>
              <a:t>determine</a:t>
            </a:r>
            <a:r>
              <a:rPr lang="fr-FR" sz="4000" dirty="0"/>
              <a:t> </a:t>
            </a:r>
            <a:r>
              <a:rPr lang="fr-FR" sz="4000" dirty="0" err="1"/>
              <a:t>priority</a:t>
            </a:r>
            <a:r>
              <a:rPr lang="fr-FR" sz="4000" dirty="0"/>
              <a:t> issues. </a:t>
            </a:r>
            <a:r>
              <a:rPr lang="fr-FR" sz="4000" dirty="0" err="1"/>
              <a:t>Then</a:t>
            </a:r>
            <a:r>
              <a:rPr lang="fr-FR" sz="4000" dirty="0"/>
              <a:t> the </a:t>
            </a:r>
            <a:r>
              <a:rPr lang="fr-FR" sz="4000" dirty="0" err="1"/>
              <a:t>strategic</a:t>
            </a:r>
            <a:r>
              <a:rPr lang="fr-FR" sz="4000" dirty="0"/>
              <a:t> plan </a:t>
            </a:r>
            <a:r>
              <a:rPr lang="fr-FR" sz="4000" dirty="0" err="1"/>
              <a:t>should</a:t>
            </a:r>
            <a:r>
              <a:rPr lang="fr-FR" sz="4000" dirty="0"/>
              <a:t> focus on </a:t>
            </a:r>
            <a:r>
              <a:rPr lang="fr-FR" sz="4000" dirty="0" err="1"/>
              <a:t>those</a:t>
            </a:r>
            <a:r>
              <a:rPr lang="fr-FR" sz="4000" dirty="0"/>
              <a:t> issues. </a:t>
            </a:r>
          </a:p>
          <a:p>
            <a:pPr marL="0" indent="0">
              <a:buNone/>
            </a:pPr>
            <a:endParaRPr lang="fr-FR" sz="4000" dirty="0"/>
          </a:p>
          <a:p>
            <a:pPr marL="0" indent="0">
              <a:buNone/>
            </a:pPr>
            <a:r>
              <a:rPr lang="fr-FR" sz="4000" dirty="0"/>
              <a:t>3</a:t>
            </a:r>
            <a:r>
              <a:rPr lang="fr-FR" sz="4000" dirty="0" smtClean="0"/>
              <a:t>. audiences </a:t>
            </a:r>
            <a:r>
              <a:rPr lang="fr-FR" sz="4000" dirty="0"/>
              <a:t>: </a:t>
            </a:r>
            <a:r>
              <a:rPr lang="fr-FR" sz="4000" dirty="0" err="1"/>
              <a:t>who</a:t>
            </a:r>
            <a:r>
              <a:rPr lang="fr-FR" sz="4000" dirty="0"/>
              <a:t> are </a:t>
            </a:r>
            <a:r>
              <a:rPr lang="fr-FR" sz="4000" dirty="0" err="1" smtClean="0"/>
              <a:t>they</a:t>
            </a:r>
            <a:r>
              <a:rPr lang="fr-FR" sz="4000" dirty="0" smtClean="0"/>
              <a:t> ?</a:t>
            </a:r>
            <a:endParaRPr lang="fr-FR" sz="4000" dirty="0"/>
          </a:p>
          <a:p>
            <a:pPr marL="0" indent="0">
              <a:buNone/>
            </a:pPr>
            <a:r>
              <a:rPr lang="fr-FR" sz="4000" dirty="0"/>
              <a:t> </a:t>
            </a:r>
          </a:p>
          <a:p>
            <a:pPr marL="0" indent="0">
              <a:buNone/>
            </a:pPr>
            <a:r>
              <a:rPr lang="fr-FR" sz="4000" dirty="0"/>
              <a:t>4. </a:t>
            </a:r>
            <a:r>
              <a:rPr lang="fr-FR" sz="4000" dirty="0" err="1"/>
              <a:t>define</a:t>
            </a:r>
            <a:r>
              <a:rPr lang="fr-FR" sz="4000" dirty="0"/>
              <a:t> </a:t>
            </a:r>
            <a:r>
              <a:rPr lang="fr-FR" sz="4000" dirty="0" err="1"/>
              <a:t>what</a:t>
            </a:r>
            <a:r>
              <a:rPr lang="fr-FR" sz="4000" dirty="0"/>
              <a:t> </a:t>
            </a:r>
            <a:r>
              <a:rPr lang="fr-FR" sz="4000" dirty="0" err="1"/>
              <a:t>you</a:t>
            </a:r>
            <a:r>
              <a:rPr lang="fr-FR" sz="4000" dirty="0"/>
              <a:t> must </a:t>
            </a:r>
            <a:r>
              <a:rPr lang="fr-FR" sz="4000" dirty="0" err="1"/>
              <a:t>achieve</a:t>
            </a:r>
            <a:r>
              <a:rPr lang="fr-FR" sz="4000" dirty="0"/>
              <a:t> to </a:t>
            </a:r>
            <a:r>
              <a:rPr lang="fr-FR" sz="4000" dirty="0" err="1" smtClean="0"/>
              <a:t>address</a:t>
            </a:r>
            <a:r>
              <a:rPr lang="fr-FR" sz="4000" dirty="0" smtClean="0"/>
              <a:t> </a:t>
            </a:r>
            <a:r>
              <a:rPr lang="fr-FR" sz="4000" dirty="0"/>
              <a:t>the </a:t>
            </a:r>
            <a:r>
              <a:rPr lang="fr-FR" sz="4000" dirty="0" err="1"/>
              <a:t>priority</a:t>
            </a:r>
            <a:r>
              <a:rPr lang="fr-FR" sz="4000" dirty="0"/>
              <a:t> issues</a:t>
            </a:r>
          </a:p>
          <a:p>
            <a:pPr marL="0" indent="0">
              <a:buNone/>
            </a:pPr>
            <a:r>
              <a:rPr lang="fr-FR" sz="4000" dirty="0"/>
              <a:t> </a:t>
            </a:r>
          </a:p>
          <a:p>
            <a:endParaRPr lang="fr-FR" dirty="0"/>
          </a:p>
        </p:txBody>
      </p:sp>
      <p:sp>
        <p:nvSpPr>
          <p:cNvPr id="5" name="Espace réservé du pied de page 3"/>
          <p:cNvSpPr txBox="1">
            <a:spLocks/>
          </p:cNvSpPr>
          <p:nvPr/>
        </p:nvSpPr>
        <p:spPr>
          <a:xfrm>
            <a:off x="2088625" y="6356350"/>
            <a:ext cx="5213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mtClean="0"/>
              <a:t>EMME Citta della Scienza Naples </a:t>
            </a:r>
          </a:p>
          <a:p>
            <a:r>
              <a:rPr lang="fr-FR" smtClean="0"/>
              <a:t>Workshop : from strategy to operational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530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dirty="0" smtClean="0"/>
              <a:t>6. </a:t>
            </a:r>
            <a:r>
              <a:rPr lang="fr-FR" dirty="0" err="1" smtClean="0"/>
              <a:t>involve</a:t>
            </a:r>
            <a:r>
              <a:rPr lang="fr-FR" dirty="0" smtClean="0"/>
              <a:t> </a:t>
            </a:r>
            <a:r>
              <a:rPr lang="fr-FR" dirty="0" err="1" smtClean="0"/>
              <a:t>your</a:t>
            </a:r>
            <a:r>
              <a:rPr lang="fr-FR" dirty="0" smtClean="0"/>
              <a:t> staff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working</a:t>
            </a:r>
            <a:r>
              <a:rPr lang="fr-FR" dirty="0" smtClean="0"/>
              <a:t> groups</a:t>
            </a:r>
          </a:p>
          <a:p>
            <a:pPr marL="0" indent="0">
              <a:buNone/>
            </a:pPr>
            <a:r>
              <a:rPr lang="fr-FR" b="1" dirty="0" smtClean="0"/>
              <a:t> 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7. </a:t>
            </a:r>
            <a:r>
              <a:rPr lang="fr-FR" dirty="0" err="1" smtClean="0"/>
              <a:t>determine</a:t>
            </a:r>
            <a:r>
              <a:rPr lang="fr-FR" dirty="0" smtClean="0"/>
              <a:t> </a:t>
            </a:r>
            <a:r>
              <a:rPr lang="fr-FR" dirty="0" err="1" smtClean="0"/>
              <a:t>who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accountable</a:t>
            </a:r>
            <a:r>
              <a:rPr lang="fr-FR" dirty="0" smtClean="0"/>
              <a:t> i.e. </a:t>
            </a:r>
            <a:r>
              <a:rPr lang="fr-FR" dirty="0" err="1" smtClean="0"/>
              <a:t>define</a:t>
            </a:r>
            <a:r>
              <a:rPr lang="fr-FR" dirty="0" smtClean="0"/>
              <a:t> action plans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communicate</a:t>
            </a:r>
            <a:r>
              <a:rPr lang="fr-FR" dirty="0" smtClean="0"/>
              <a:t> how </a:t>
            </a:r>
            <a:r>
              <a:rPr lang="fr-FR" dirty="0" err="1" smtClean="0"/>
              <a:t>you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allocate</a:t>
            </a:r>
            <a:r>
              <a:rPr lang="fr-FR" dirty="0" smtClean="0"/>
              <a:t> time, </a:t>
            </a:r>
            <a:r>
              <a:rPr lang="fr-FR" dirty="0" err="1" smtClean="0"/>
              <a:t>human</a:t>
            </a:r>
            <a:r>
              <a:rPr lang="fr-FR" dirty="0" smtClean="0"/>
              <a:t> capital and money to </a:t>
            </a:r>
            <a:r>
              <a:rPr lang="fr-FR" dirty="0" err="1" smtClean="0"/>
              <a:t>address</a:t>
            </a:r>
            <a:r>
              <a:rPr lang="fr-FR" dirty="0" smtClean="0"/>
              <a:t> the </a:t>
            </a:r>
            <a:r>
              <a:rPr lang="fr-FR" dirty="0" err="1" smtClean="0"/>
              <a:t>priority</a:t>
            </a:r>
            <a:r>
              <a:rPr lang="fr-FR" dirty="0" smtClean="0"/>
              <a:t> issues and </a:t>
            </a:r>
            <a:r>
              <a:rPr lang="fr-FR" dirty="0" err="1" smtClean="0"/>
              <a:t>achieve</a:t>
            </a:r>
            <a:r>
              <a:rPr lang="fr-FR" dirty="0" smtClean="0"/>
              <a:t> the </a:t>
            </a:r>
            <a:r>
              <a:rPr lang="fr-FR" dirty="0" err="1" smtClean="0"/>
              <a:t>defined</a:t>
            </a:r>
            <a:r>
              <a:rPr lang="fr-FR" dirty="0" smtClean="0"/>
              <a:t> objectives : </a:t>
            </a:r>
            <a:r>
              <a:rPr lang="fr-FR" dirty="0" err="1" smtClean="0"/>
              <a:t>annual</a:t>
            </a:r>
            <a:r>
              <a:rPr lang="fr-FR" dirty="0" smtClean="0"/>
              <a:t> plans, </a:t>
            </a:r>
            <a:r>
              <a:rPr lang="fr-FR" dirty="0" err="1" smtClean="0"/>
              <a:t>internal</a:t>
            </a:r>
            <a:r>
              <a:rPr lang="fr-FR" dirty="0" smtClean="0"/>
              <a:t> and </a:t>
            </a:r>
            <a:r>
              <a:rPr lang="fr-FR" dirty="0" err="1" smtClean="0"/>
              <a:t>external</a:t>
            </a:r>
            <a:r>
              <a:rPr lang="fr-FR" dirty="0" smtClean="0"/>
              <a:t> communication, exhibitions, public programs, </a:t>
            </a:r>
            <a:r>
              <a:rPr lang="fr-FR" dirty="0" err="1" smtClean="0"/>
              <a:t>learning</a:t>
            </a:r>
            <a:r>
              <a:rPr lang="fr-FR" dirty="0" smtClean="0"/>
              <a:t>/</a:t>
            </a:r>
            <a:r>
              <a:rPr lang="fr-FR" dirty="0" err="1" smtClean="0"/>
              <a:t>school</a:t>
            </a:r>
            <a:r>
              <a:rPr lang="fr-FR" dirty="0" smtClean="0"/>
              <a:t> </a:t>
            </a:r>
            <a:r>
              <a:rPr lang="fr-FR" dirty="0" err="1" smtClean="0"/>
              <a:t>activities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 </a:t>
            </a:r>
          </a:p>
          <a:p>
            <a:pPr marL="0" indent="0">
              <a:buNone/>
            </a:pPr>
            <a:r>
              <a:rPr lang="fr-FR" dirty="0" smtClean="0"/>
              <a:t>8. </a:t>
            </a:r>
            <a:r>
              <a:rPr lang="fr-FR" dirty="0" err="1" smtClean="0"/>
              <a:t>review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regular</a:t>
            </a:r>
            <a:r>
              <a:rPr lang="fr-FR" dirty="0" smtClean="0"/>
              <a:t> </a:t>
            </a:r>
            <a:r>
              <a:rPr lang="fr-FR" dirty="0" err="1" smtClean="0"/>
              <a:t>formal</a:t>
            </a:r>
            <a:r>
              <a:rPr lang="fr-FR" dirty="0" smtClean="0"/>
              <a:t> </a:t>
            </a:r>
            <a:r>
              <a:rPr lang="fr-FR" dirty="0" err="1" smtClean="0"/>
              <a:t>reviews</a:t>
            </a:r>
            <a:r>
              <a:rPr lang="fr-FR" dirty="0" smtClean="0"/>
              <a:t> of the </a:t>
            </a:r>
            <a:r>
              <a:rPr lang="fr-FR" dirty="0" err="1" smtClean="0"/>
              <a:t>process</a:t>
            </a:r>
            <a:r>
              <a:rPr lang="fr-FR" dirty="0" smtClean="0"/>
              <a:t> and </a:t>
            </a:r>
            <a:r>
              <a:rPr lang="fr-FR" dirty="0" err="1" smtClean="0"/>
              <a:t>adjustments</a:t>
            </a:r>
            <a:r>
              <a:rPr lang="fr-FR" dirty="0" smtClean="0"/>
              <a:t> if </a:t>
            </a:r>
            <a:r>
              <a:rPr lang="fr-FR" dirty="0" err="1" smtClean="0"/>
              <a:t>necessary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methological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approach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2301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5445"/>
          </a:xfrm>
        </p:spPr>
        <p:txBody>
          <a:bodyPr/>
          <a:lstStyle/>
          <a:p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Strategic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anagement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framework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6" b="13336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2605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</a:t>
            </a:r>
            <a:r>
              <a:rPr lang="fr-FR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ocuments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Not one model, </a:t>
            </a:r>
            <a:r>
              <a:rPr lang="fr-FR" dirty="0" smtClean="0"/>
              <a:t>must </a:t>
            </a:r>
            <a:r>
              <a:rPr lang="fr-FR" dirty="0" err="1"/>
              <a:t>reflect</a:t>
            </a:r>
            <a:r>
              <a:rPr lang="fr-FR" dirty="0"/>
              <a:t> the culture, the </a:t>
            </a:r>
            <a:r>
              <a:rPr lang="fr-FR" dirty="0" err="1"/>
              <a:t>history</a:t>
            </a:r>
            <a:r>
              <a:rPr lang="fr-FR" dirty="0"/>
              <a:t> of the institution. But </a:t>
            </a:r>
            <a:r>
              <a:rPr lang="fr-FR" dirty="0" err="1"/>
              <a:t>same</a:t>
            </a:r>
            <a:r>
              <a:rPr lang="fr-FR" dirty="0"/>
              <a:t> building blocks.</a:t>
            </a:r>
          </a:p>
          <a:p>
            <a:r>
              <a:rPr lang="fr-FR" dirty="0" err="1" smtClean="0"/>
              <a:t>Coherent</a:t>
            </a:r>
            <a:r>
              <a:rPr lang="fr-FR" dirty="0" smtClean="0"/>
              <a:t> </a:t>
            </a:r>
            <a:r>
              <a:rPr lang="fr-FR" dirty="0" err="1" smtClean="0"/>
              <a:t>written</a:t>
            </a:r>
            <a:r>
              <a:rPr lang="fr-FR" dirty="0" smtClean="0"/>
              <a:t> documents</a:t>
            </a:r>
            <a:endParaRPr lang="fr-FR" dirty="0"/>
          </a:p>
          <a:p>
            <a:r>
              <a:rPr lang="fr-FR" dirty="0" err="1"/>
              <a:t>Approved</a:t>
            </a:r>
            <a:r>
              <a:rPr lang="fr-FR" dirty="0"/>
              <a:t> by the </a:t>
            </a:r>
            <a:r>
              <a:rPr lang="fr-FR" dirty="0" err="1"/>
              <a:t>board</a:t>
            </a:r>
            <a:endParaRPr lang="fr-FR" dirty="0"/>
          </a:p>
          <a:p>
            <a:r>
              <a:rPr lang="fr-FR" dirty="0"/>
              <a:t>Consultation of the staff 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562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643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01077"/>
            <a:ext cx="8396690" cy="5725087"/>
          </a:xfrm>
        </p:spPr>
        <p:txBody>
          <a:bodyPr>
            <a:normAutofit fontScale="85000" lnSpcReduction="20000"/>
          </a:bodyPr>
          <a:lstStyle/>
          <a:p>
            <a:pPr marL="171450" indent="-171450">
              <a:buFontTx/>
              <a:buChar char="-"/>
            </a:pPr>
            <a:endParaRPr lang="fr-FR" dirty="0" smtClean="0"/>
          </a:p>
          <a:p>
            <a:pPr marL="171450" indent="-171450">
              <a:buFontTx/>
              <a:buChar char="-"/>
            </a:pPr>
            <a:r>
              <a:rPr lang="fr-FR" sz="3300" dirty="0" smtClean="0"/>
              <a:t>The </a:t>
            </a:r>
            <a:r>
              <a:rPr lang="fr-FR" sz="3300" dirty="0" err="1" smtClean="0"/>
              <a:t>strategic</a:t>
            </a:r>
            <a:r>
              <a:rPr lang="fr-FR" sz="3300" dirty="0" smtClean="0"/>
              <a:t> plan </a:t>
            </a:r>
            <a:r>
              <a:rPr lang="fr-FR" dirty="0" smtClean="0"/>
              <a:t>:</a:t>
            </a:r>
          </a:p>
          <a:p>
            <a:pPr marL="571500" lvl="1" indent="-171450">
              <a:buFontTx/>
              <a:buChar char="-"/>
            </a:pPr>
            <a:r>
              <a:rPr lang="fr-FR" dirty="0"/>
              <a:t>a</a:t>
            </a:r>
            <a:r>
              <a:rPr lang="fr-FR" dirty="0" smtClean="0"/>
              <a:t> </a:t>
            </a:r>
            <a:r>
              <a:rPr lang="fr-FR" dirty="0" err="1"/>
              <a:t>summary</a:t>
            </a:r>
            <a:r>
              <a:rPr lang="fr-FR" dirty="0"/>
              <a:t> </a:t>
            </a:r>
            <a:r>
              <a:rPr lang="fr-FR" dirty="0" err="1"/>
              <a:t>describing</a:t>
            </a:r>
            <a:r>
              <a:rPr lang="fr-FR" dirty="0"/>
              <a:t> mission, </a:t>
            </a:r>
            <a:r>
              <a:rPr lang="fr-FR" dirty="0" smtClean="0"/>
              <a:t>values, </a:t>
            </a:r>
            <a:r>
              <a:rPr lang="fr-FR" dirty="0" err="1"/>
              <a:t>stakes</a:t>
            </a:r>
            <a:endParaRPr lang="fr-FR" dirty="0"/>
          </a:p>
          <a:p>
            <a:pPr marL="571500" lvl="1" indent="-171450">
              <a:buFontTx/>
              <a:buChar char="-"/>
            </a:pPr>
            <a:r>
              <a:rPr lang="fr-FR" dirty="0"/>
              <a:t>d</a:t>
            </a:r>
            <a:r>
              <a:rPr lang="fr-FR" dirty="0" smtClean="0"/>
              <a:t>escription </a:t>
            </a:r>
            <a:r>
              <a:rPr lang="fr-FR" dirty="0"/>
              <a:t>of the institution</a:t>
            </a:r>
          </a:p>
          <a:p>
            <a:pPr marL="571500" lvl="1" indent="-171450">
              <a:buFontTx/>
              <a:buChar char="-"/>
            </a:pPr>
            <a:r>
              <a:rPr lang="fr-FR" dirty="0"/>
              <a:t>f</a:t>
            </a:r>
            <a:r>
              <a:rPr lang="fr-FR" dirty="0" smtClean="0"/>
              <a:t>ormulation </a:t>
            </a:r>
            <a:r>
              <a:rPr lang="fr-FR" dirty="0"/>
              <a:t>of mission (</a:t>
            </a:r>
            <a:r>
              <a:rPr lang="fr-FR" dirty="0" err="1"/>
              <a:t>current</a:t>
            </a:r>
            <a:r>
              <a:rPr lang="fr-FR" dirty="0"/>
              <a:t> </a:t>
            </a:r>
            <a:r>
              <a:rPr lang="fr-FR" dirty="0" err="1"/>
              <a:t>activities</a:t>
            </a:r>
            <a:r>
              <a:rPr lang="fr-FR" dirty="0"/>
              <a:t>), vision (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you</a:t>
            </a:r>
            <a:r>
              <a:rPr lang="fr-FR" dirty="0"/>
              <a:t> </a:t>
            </a:r>
            <a:r>
              <a:rPr lang="fr-FR" dirty="0" err="1"/>
              <a:t>want</a:t>
            </a:r>
            <a:r>
              <a:rPr lang="fr-FR" dirty="0"/>
              <a:t> to go) values , </a:t>
            </a:r>
            <a:r>
              <a:rPr lang="fr-FR" dirty="0" err="1"/>
              <a:t>priorities</a:t>
            </a:r>
            <a:endParaRPr lang="fr-FR" dirty="0"/>
          </a:p>
          <a:p>
            <a:pPr marL="571500" lvl="1" indent="-171450">
              <a:buFontTx/>
              <a:buChar char="-"/>
            </a:pPr>
            <a:r>
              <a:rPr lang="fr-FR" dirty="0" err="1"/>
              <a:t>s</a:t>
            </a:r>
            <a:r>
              <a:rPr lang="fr-FR" dirty="0" err="1" smtClean="0"/>
              <a:t>trategic</a:t>
            </a:r>
            <a:r>
              <a:rPr lang="fr-FR" dirty="0" smtClean="0"/>
              <a:t> </a:t>
            </a:r>
            <a:r>
              <a:rPr lang="fr-FR" dirty="0" err="1"/>
              <a:t>analysis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sz="3300" dirty="0"/>
              <a:t>The action </a:t>
            </a:r>
            <a:r>
              <a:rPr lang="fr-FR" sz="3300" dirty="0" smtClean="0"/>
              <a:t>plan :</a:t>
            </a:r>
          </a:p>
          <a:p>
            <a:pPr marL="571500" lvl="1" indent="-171450">
              <a:buFontTx/>
              <a:buChar char="-"/>
            </a:pPr>
            <a:r>
              <a:rPr lang="fr-FR" dirty="0" err="1"/>
              <a:t>d</a:t>
            </a:r>
            <a:r>
              <a:rPr lang="fr-FR" dirty="0" err="1" smtClean="0"/>
              <a:t>efines</a:t>
            </a:r>
            <a:r>
              <a:rPr lang="fr-FR" dirty="0" smtClean="0"/>
              <a:t> </a:t>
            </a:r>
            <a:r>
              <a:rPr lang="fr-FR" dirty="0" err="1" smtClean="0"/>
              <a:t>responsibities</a:t>
            </a:r>
            <a:r>
              <a:rPr lang="fr-FR" dirty="0" smtClean="0"/>
              <a:t> and agenda</a:t>
            </a:r>
          </a:p>
          <a:p>
            <a:pPr marL="0" indent="0">
              <a:buNone/>
            </a:pPr>
            <a:r>
              <a:rPr lang="fr-FR" dirty="0" smtClean="0"/>
              <a:t>- </a:t>
            </a:r>
            <a:r>
              <a:rPr lang="fr-FR" sz="3300" dirty="0" smtClean="0"/>
              <a:t>Budget </a:t>
            </a:r>
            <a:r>
              <a:rPr lang="fr-FR" sz="3300" dirty="0"/>
              <a:t>plan </a:t>
            </a:r>
            <a:r>
              <a:rPr lang="fr-FR" sz="3300" dirty="0" smtClean="0"/>
              <a:t>:</a:t>
            </a:r>
            <a:endParaRPr lang="fr-FR" sz="3300" dirty="0"/>
          </a:p>
          <a:p>
            <a:pPr marL="0" indent="0">
              <a:buNone/>
            </a:pPr>
            <a:r>
              <a:rPr lang="fr-FR" dirty="0" smtClean="0"/>
              <a:t>	- </a:t>
            </a:r>
            <a:r>
              <a:rPr lang="fr-FR" dirty="0" err="1" smtClean="0"/>
              <a:t>resources</a:t>
            </a:r>
            <a:r>
              <a:rPr lang="fr-FR" dirty="0" smtClean="0"/>
              <a:t> </a:t>
            </a:r>
            <a:r>
              <a:rPr lang="fr-FR" dirty="0" err="1" smtClean="0"/>
              <a:t>needed</a:t>
            </a:r>
            <a:r>
              <a:rPr lang="fr-FR" dirty="0" smtClean="0"/>
              <a:t> to </a:t>
            </a:r>
            <a:r>
              <a:rPr lang="fr-FR" dirty="0" err="1" smtClean="0"/>
              <a:t>achieve</a:t>
            </a:r>
            <a:r>
              <a:rPr lang="fr-FR" dirty="0" smtClean="0"/>
              <a:t> the objectives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sz="3300" dirty="0"/>
              <a:t>C</a:t>
            </a:r>
            <a:r>
              <a:rPr lang="fr-FR" sz="3300" dirty="0" smtClean="0"/>
              <a:t>ontrol and </a:t>
            </a:r>
            <a:r>
              <a:rPr lang="fr-FR" sz="3300" dirty="0" err="1" smtClean="0"/>
              <a:t>criteria</a:t>
            </a:r>
            <a:r>
              <a:rPr lang="fr-FR" sz="3300" dirty="0" smtClean="0"/>
              <a:t> </a:t>
            </a:r>
            <a:r>
              <a:rPr lang="fr-FR" sz="3300" dirty="0"/>
              <a:t>of </a:t>
            </a:r>
            <a:r>
              <a:rPr lang="fr-FR" sz="3300" dirty="0" err="1" smtClean="0"/>
              <a:t>evaluation</a:t>
            </a:r>
            <a:r>
              <a:rPr lang="fr-FR" dirty="0" smtClean="0"/>
              <a:t> </a:t>
            </a:r>
            <a:endParaRPr lang="fr-FR" dirty="0"/>
          </a:p>
          <a:p>
            <a:pPr marL="171450" indent="-171450">
              <a:buFontTx/>
              <a:buChar char="-"/>
            </a:pPr>
            <a:r>
              <a:rPr lang="fr-FR" sz="3300" dirty="0" smtClean="0"/>
              <a:t>Communication of  </a:t>
            </a:r>
            <a:r>
              <a:rPr lang="fr-FR" sz="3300" dirty="0"/>
              <a:t>the plan </a:t>
            </a:r>
            <a:r>
              <a:rPr lang="fr-FR" dirty="0"/>
              <a:t>(</a:t>
            </a:r>
            <a:r>
              <a:rPr lang="fr-FR" dirty="0" err="1"/>
              <a:t>board</a:t>
            </a:r>
            <a:r>
              <a:rPr lang="fr-FR" dirty="0"/>
              <a:t>, </a:t>
            </a:r>
            <a:r>
              <a:rPr lang="fr-FR" dirty="0" err="1"/>
              <a:t>employees</a:t>
            </a:r>
            <a:r>
              <a:rPr lang="fr-FR" dirty="0"/>
              <a:t>, </a:t>
            </a:r>
            <a:r>
              <a:rPr lang="fr-FR" dirty="0" err="1"/>
              <a:t>stakeholders</a:t>
            </a:r>
            <a:r>
              <a:rPr lang="fr-FR" dirty="0"/>
              <a:t>)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EMME Citta de la Scienza Naples Workshop from strategy to operational planning  2017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197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fr-FR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Case </a:t>
            </a:r>
            <a:r>
              <a:rPr lang="fr-FR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studies</a:t>
            </a:r>
            <a:endParaRPr lang="fr-FR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2990"/>
            <a:ext cx="8229600" cy="4525963"/>
          </a:xfrm>
        </p:spPr>
        <p:txBody>
          <a:bodyPr/>
          <a:lstStyle/>
          <a:p>
            <a:r>
              <a:rPr lang="fr-FR" dirty="0" smtClean="0"/>
              <a:t>The Science </a:t>
            </a:r>
            <a:r>
              <a:rPr lang="fr-FR" dirty="0" err="1" smtClean="0"/>
              <a:t>museum</a:t>
            </a:r>
            <a:r>
              <a:rPr lang="fr-FR" dirty="0" smtClean="0"/>
              <a:t> group - London</a:t>
            </a:r>
          </a:p>
          <a:p>
            <a:endParaRPr lang="fr-FR" dirty="0"/>
          </a:p>
          <a:p>
            <a:r>
              <a:rPr lang="fr-FR" dirty="0" err="1" smtClean="0"/>
              <a:t>Universcience</a:t>
            </a:r>
            <a:r>
              <a:rPr lang="fr-FR" dirty="0" smtClean="0"/>
              <a:t> - Paris</a:t>
            </a:r>
          </a:p>
          <a:p>
            <a:endParaRPr lang="fr-FR" dirty="0"/>
          </a:p>
          <a:p>
            <a:r>
              <a:rPr lang="fr-FR" dirty="0" smtClean="0"/>
              <a:t>La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/>
              <a:t> </a:t>
            </a:r>
            <a:r>
              <a:rPr lang="fr-FR" dirty="0" smtClean="0"/>
              <a:t>- Naples</a:t>
            </a:r>
            <a:endParaRPr lang="fr-FR" dirty="0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088625" y="6356350"/>
            <a:ext cx="5213207" cy="365125"/>
          </a:xfrm>
        </p:spPr>
        <p:txBody>
          <a:bodyPr/>
          <a:lstStyle/>
          <a:p>
            <a:r>
              <a:rPr lang="fr-FR" dirty="0" smtClean="0"/>
              <a:t>EMME </a:t>
            </a:r>
            <a:r>
              <a:rPr lang="fr-FR" dirty="0" err="1" smtClean="0"/>
              <a:t>Citta</a:t>
            </a:r>
            <a:r>
              <a:rPr lang="fr-FR" dirty="0" smtClean="0"/>
              <a:t> </a:t>
            </a:r>
            <a:r>
              <a:rPr lang="fr-FR" dirty="0" err="1" smtClean="0"/>
              <a:t>della</a:t>
            </a:r>
            <a:r>
              <a:rPr lang="fr-FR" dirty="0" smtClean="0"/>
              <a:t> </a:t>
            </a:r>
            <a:r>
              <a:rPr lang="fr-FR" dirty="0" err="1" smtClean="0"/>
              <a:t>Scienza</a:t>
            </a:r>
            <a:r>
              <a:rPr lang="fr-FR" dirty="0" smtClean="0"/>
              <a:t> Naples </a:t>
            </a:r>
          </a:p>
          <a:p>
            <a:r>
              <a:rPr lang="fr-FR" dirty="0" smtClean="0"/>
              <a:t>Workshop :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strategy</a:t>
            </a:r>
            <a:r>
              <a:rPr lang="fr-FR" dirty="0" smtClean="0"/>
              <a:t> to </a:t>
            </a:r>
            <a:r>
              <a:rPr lang="fr-FR" dirty="0" err="1" smtClean="0"/>
              <a:t>operational</a:t>
            </a:r>
            <a:r>
              <a:rPr lang="fr-FR" dirty="0" smtClean="0"/>
              <a:t> planning – 11/09/2017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89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1375</Words>
  <Application>Microsoft Macintosh PowerPoint</Application>
  <PresentationFormat>Présentation à l'écran (4:3)</PresentationFormat>
  <Paragraphs>185</Paragraphs>
  <Slides>23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Thème Office</vt:lpstr>
      <vt:lpstr>Workshop : from strategy to operational planning </vt:lpstr>
      <vt:lpstr>Outline of the session</vt:lpstr>
      <vt:lpstr>Introductory remarks</vt:lpstr>
      <vt:lpstr>A methological approach </vt:lpstr>
      <vt:lpstr>A methological approach </vt:lpstr>
      <vt:lpstr>Strategic management framework</vt:lpstr>
      <vt:lpstr>Documents</vt:lpstr>
      <vt:lpstr> </vt:lpstr>
      <vt:lpstr>Case studies</vt:lpstr>
      <vt:lpstr>Présentation PowerPoint</vt:lpstr>
      <vt:lpstr>A framework</vt:lpstr>
      <vt:lpstr>Values</vt:lpstr>
      <vt:lpstr>Présentation PowerPoint</vt:lpstr>
      <vt:lpstr>Présentation PowerPoint</vt:lpstr>
      <vt:lpstr>A project for the institution</vt:lpstr>
      <vt:lpstr>Values</vt:lpstr>
      <vt:lpstr>Présentation PowerPoint</vt:lpstr>
      <vt:lpstr>Présentation PowerPoint</vt:lpstr>
      <vt:lpstr>Présentation PowerPoint</vt:lpstr>
      <vt:lpstr>From strategy to operational planning    An example from the action plan 2017/18 science museum</vt:lpstr>
      <vt:lpstr>Présentation PowerPoint</vt:lpstr>
      <vt:lpstr>Activity</vt:lpstr>
      <vt:lpstr>Présentation PowerPoint</vt:lpstr>
    </vt:vector>
  </TitlesOfParts>
  <Company>Universcience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Strategic planning : from values to operational planning  </dc:title>
  <dc:creator>"Brigitte Coutant perso" &lt;coutant.brigitte@orange.fr&gt;</dc:creator>
  <cp:lastModifiedBy>marc girard</cp:lastModifiedBy>
  <cp:revision>38</cp:revision>
  <dcterms:created xsi:type="dcterms:W3CDTF">2017-07-14T14:27:39Z</dcterms:created>
  <dcterms:modified xsi:type="dcterms:W3CDTF">2017-09-06T12:03:10Z</dcterms:modified>
</cp:coreProperties>
</file>