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57" r:id="rId3"/>
    <p:sldId id="258" r:id="rId4"/>
    <p:sldId id="260" r:id="rId5"/>
    <p:sldId id="262" r:id="rId6"/>
    <p:sldId id="261" r:id="rId7"/>
    <p:sldId id="267" r:id="rId8"/>
    <p:sldId id="263" r:id="rId9"/>
    <p:sldId id="264" r:id="rId10"/>
    <p:sldId id="268" r:id="rId11"/>
    <p:sldId id="265" r:id="rId12"/>
    <p:sldId id="269" r:id="rId13"/>
    <p:sldId id="270" r:id="rId14"/>
    <p:sldId id="271" r:id="rId15"/>
    <p:sldId id="272" r:id="rId16"/>
    <p:sldId id="273" r:id="rId17"/>
    <p:sldId id="274" r:id="rId18"/>
    <p:sldId id="275" r:id="rId19"/>
    <p:sldId id="276" r:id="rId20"/>
    <p:sldId id="277" r:id="rId21"/>
    <p:sldId id="278" r:id="rId22"/>
    <p:sldId id="266" r:id="rId23"/>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E5F0"/>
    <a:srgbClr val="CC00FF"/>
    <a:srgbClr val="FF00FF"/>
    <a:srgbClr val="00FF00"/>
    <a:srgbClr val="9C3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3" d="100"/>
          <a:sy n="113" d="100"/>
        </p:scale>
        <p:origin x="-342" y="-6"/>
      </p:cViewPr>
      <p:guideLst>
        <p:guide orient="horz" pos="145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图片 8" descr="4.png"/>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333375" y="981075"/>
            <a:ext cx="5253038" cy="706438"/>
          </a:xfrm>
        </p:spPr>
        <p:txBody>
          <a:bodyPr/>
          <a:lstStyle>
            <a:lvl1pPr algn="l">
              <a:defRPr/>
            </a:lvl1pPr>
          </a:lstStyle>
          <a:p>
            <a:r>
              <a:rPr lang="zh-CN"/>
              <a:t>单击此处编辑母版标题样式</a:t>
            </a:r>
          </a:p>
        </p:txBody>
      </p:sp>
      <p:pic>
        <p:nvPicPr>
          <p:cNvPr id="2052" name="图片 13" descr="9.png"/>
          <p:cNvPicPr>
            <a:picLocks noChangeAspect="1" noChangeArrowheads="1"/>
          </p:cNvPicPr>
          <p:nvPr/>
        </p:nvPicPr>
        <p:blipFill>
          <a:blip r:embed="rId3"/>
          <a:srcRect/>
          <a:stretch>
            <a:fillRect/>
          </a:stretch>
        </p:blipFill>
        <p:spPr bwMode="auto">
          <a:xfrm>
            <a:off x="0" y="2798763"/>
            <a:ext cx="9144000" cy="117475"/>
          </a:xfrm>
          <a:prstGeom prst="rect">
            <a:avLst/>
          </a:prstGeom>
          <a:noFill/>
          <a:ln w="9525">
            <a:noFill/>
            <a:miter lim="800000"/>
            <a:headEnd/>
            <a:tailEnd/>
          </a:ln>
          <a:effectLst/>
        </p:spPr>
      </p:pic>
      <p:sp>
        <p:nvSpPr>
          <p:cNvPr id="2053" name="Rectangle 5"/>
          <p:cNvSpPr>
            <a:spLocks noGrp="1" noChangeArrowheads="1"/>
          </p:cNvSpPr>
          <p:nvPr>
            <p:ph type="subTitle" idx="1"/>
          </p:nvPr>
        </p:nvSpPr>
        <p:spPr>
          <a:xfrm>
            <a:off x="320675" y="1717675"/>
            <a:ext cx="5262563" cy="715963"/>
          </a:xfrm>
        </p:spPr>
        <p:txBody>
          <a:bodyPr/>
          <a:lstStyle>
            <a:lvl1pPr marL="0" indent="0">
              <a:buFont typeface="Arial" pitchFamily="34" charset="0"/>
              <a:buNone/>
              <a:defRPr sz="2400"/>
            </a:lvl1pPr>
          </a:lstStyle>
          <a:p>
            <a:r>
              <a:rPr lang="zh-CN"/>
              <a:t>单击此处编辑母版副标题样式</a:t>
            </a:r>
          </a:p>
        </p:txBody>
      </p:sp>
      <p:pic>
        <p:nvPicPr>
          <p:cNvPr id="2054" name="图片 9" descr="7.png"/>
          <p:cNvPicPr>
            <a:picLocks noChangeAspect="1" noChangeArrowheads="1"/>
          </p:cNvPicPr>
          <p:nvPr/>
        </p:nvPicPr>
        <p:blipFill>
          <a:blip r:embed="rId4"/>
          <a:srcRect b="57379"/>
          <a:stretch>
            <a:fillRect/>
          </a:stretch>
        </p:blipFill>
        <p:spPr bwMode="auto">
          <a:xfrm>
            <a:off x="0" y="3457575"/>
            <a:ext cx="9144000" cy="962025"/>
          </a:xfrm>
          <a:prstGeom prst="rect">
            <a:avLst/>
          </a:prstGeom>
          <a:noFill/>
          <a:ln w="9525">
            <a:noFill/>
            <a:miter lim="800000"/>
            <a:headEnd/>
            <a:tailEnd/>
          </a:ln>
          <a:effectLst/>
        </p:spPr>
      </p:pic>
      <p:pic>
        <p:nvPicPr>
          <p:cNvPr id="2055" name="图片 7" descr="6.png"/>
          <p:cNvPicPr>
            <a:picLocks noChangeAspect="1" noChangeArrowheads="1"/>
          </p:cNvPicPr>
          <p:nvPr/>
        </p:nvPicPr>
        <p:blipFill>
          <a:blip r:embed="rId5"/>
          <a:srcRect/>
          <a:stretch>
            <a:fillRect/>
          </a:stretch>
        </p:blipFill>
        <p:spPr bwMode="auto">
          <a:xfrm>
            <a:off x="7938" y="3636963"/>
            <a:ext cx="9144000" cy="2259012"/>
          </a:xfrm>
          <a:prstGeom prst="rect">
            <a:avLst/>
          </a:prstGeom>
          <a:noFill/>
          <a:ln w="9525">
            <a:noFill/>
            <a:miter lim="800000"/>
            <a:headEnd/>
            <a:tailEnd/>
          </a:ln>
          <a:effectLst/>
        </p:spPr>
      </p:pic>
      <p:pic>
        <p:nvPicPr>
          <p:cNvPr id="2056" name="图片 11" descr="8.png"/>
          <p:cNvPicPr>
            <a:picLocks noChangeAspect="1" noChangeArrowheads="1"/>
          </p:cNvPicPr>
          <p:nvPr/>
        </p:nvPicPr>
        <p:blipFill>
          <a:blip r:embed="rId6"/>
          <a:srcRect/>
          <a:stretch>
            <a:fillRect/>
          </a:stretch>
        </p:blipFill>
        <p:spPr bwMode="auto">
          <a:xfrm>
            <a:off x="0" y="3249613"/>
            <a:ext cx="9144000" cy="450850"/>
          </a:xfrm>
          <a:prstGeom prst="rect">
            <a:avLst/>
          </a:prstGeom>
          <a:noFill/>
          <a:ln w="9525">
            <a:noFill/>
            <a:miter lim="800000"/>
            <a:headEnd/>
            <a:tailEnd/>
          </a:ln>
          <a:effectLst/>
        </p:spPr>
      </p:pic>
      <p:pic>
        <p:nvPicPr>
          <p:cNvPr id="2057" name="图片 12" descr="8.png"/>
          <p:cNvPicPr>
            <a:picLocks noChangeAspect="1" noChangeArrowheads="1"/>
          </p:cNvPicPr>
          <p:nvPr/>
        </p:nvPicPr>
        <p:blipFill>
          <a:blip r:embed="rId7"/>
          <a:srcRect/>
          <a:stretch>
            <a:fillRect/>
          </a:stretch>
        </p:blipFill>
        <p:spPr bwMode="auto">
          <a:xfrm>
            <a:off x="0" y="2819400"/>
            <a:ext cx="9144000" cy="444500"/>
          </a:xfrm>
          <a:prstGeom prst="rect">
            <a:avLst/>
          </a:prstGeom>
          <a:noFill/>
          <a:ln w="9525">
            <a:noFill/>
            <a:miter lim="800000"/>
            <a:headEnd/>
            <a:tailEnd/>
          </a:ln>
          <a:effectLst/>
        </p:spPr>
      </p:pic>
      <p:pic>
        <p:nvPicPr>
          <p:cNvPr id="2058" name="图片 14" descr="9.png"/>
          <p:cNvPicPr>
            <a:picLocks noChangeAspect="1" noChangeArrowheads="1"/>
          </p:cNvPicPr>
          <p:nvPr/>
        </p:nvPicPr>
        <p:blipFill>
          <a:blip r:embed="rId3"/>
          <a:srcRect/>
          <a:stretch>
            <a:fillRect/>
          </a:stretch>
        </p:blipFill>
        <p:spPr bwMode="auto">
          <a:xfrm>
            <a:off x="0" y="3713163"/>
            <a:ext cx="9144000" cy="117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0-#ppt_h/2"/>
                                          </p:val>
                                        </p:tav>
                                        <p:tav tm="100000">
                                          <p:val>
                                            <p:strVal val="#ppt_y"/>
                                          </p:val>
                                        </p:tav>
                                      </p:tavLst>
                                    </p:anim>
                                  </p:childTnLst>
                                </p:cTn>
                              </p:par>
                            </p:childTnLst>
                          </p:cTn>
                        </p:par>
                        <p:par>
                          <p:cTn id="13" fill="hold">
                            <p:stCondLst>
                              <p:cond delay="600"/>
                            </p:stCondLst>
                            <p:childTnLst>
                              <p:par>
                                <p:cTn id="14" presetID="2" presetClass="entr" presetSubtype="2" fill="hold" nodeType="afterEffect">
                                  <p:stCondLst>
                                    <p:cond delay="0"/>
                                  </p:stCondLst>
                                  <p:childTnLst>
                                    <p:set>
                                      <p:cBhvr>
                                        <p:cTn id="15" dur="1" fill="hold">
                                          <p:stCondLst>
                                            <p:cond delay="0"/>
                                          </p:stCondLst>
                                        </p:cTn>
                                        <p:tgtEl>
                                          <p:spTgt spid="2058"/>
                                        </p:tgtEl>
                                        <p:attrNameLst>
                                          <p:attrName>style.visibility</p:attrName>
                                        </p:attrNameLst>
                                      </p:cBhvr>
                                      <p:to>
                                        <p:strVal val="visible"/>
                                      </p:to>
                                    </p:set>
                                    <p:anim calcmode="lin" valueType="num">
                                      <p:cBhvr additive="base">
                                        <p:cTn id="16" dur="500" fill="hold"/>
                                        <p:tgtEl>
                                          <p:spTgt spid="2058"/>
                                        </p:tgtEl>
                                        <p:attrNameLst>
                                          <p:attrName>ppt_x</p:attrName>
                                        </p:attrNameLst>
                                      </p:cBhvr>
                                      <p:tavLst>
                                        <p:tav tm="0">
                                          <p:val>
                                            <p:strVal val="1+#ppt_w/2"/>
                                          </p:val>
                                        </p:tav>
                                        <p:tav tm="100000">
                                          <p:val>
                                            <p:strVal val="#ppt_x"/>
                                          </p:val>
                                        </p:tav>
                                      </p:tavLst>
                                    </p:anim>
                                    <p:anim calcmode="lin" valueType="num">
                                      <p:cBhvr additive="base">
                                        <p:cTn id="17" dur="500" fill="hold"/>
                                        <p:tgtEl>
                                          <p:spTgt spid="205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0-#ppt_w/2"/>
                                          </p:val>
                                        </p:tav>
                                        <p:tav tm="100000">
                                          <p:val>
                                            <p:strVal val="#ppt_x"/>
                                          </p:val>
                                        </p:tav>
                                      </p:tavLst>
                                    </p:anim>
                                    <p:anim calcmode="lin" valueType="num">
                                      <p:cBhvr additive="base">
                                        <p:cTn id="21" dur="500" fill="hold"/>
                                        <p:tgtEl>
                                          <p:spTgt spid="2052"/>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wipe(left)">
                                      <p:cBhvr>
                                        <p:cTn id="24" dur="500"/>
                                        <p:tgtEl>
                                          <p:spTgt spid="2057"/>
                                        </p:tgtEl>
                                      </p:cBhvr>
                                    </p:animEffect>
                                  </p:childTnLst>
                                </p:cTn>
                              </p:par>
                              <p:par>
                                <p:cTn id="25" presetID="22" presetClass="entr" presetSubtype="2"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wipe(right)">
                                      <p:cBhvr>
                                        <p:cTn id="2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9550"/>
            <a:ext cx="2057400" cy="4895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9550"/>
            <a:ext cx="6019800" cy="4895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22363"/>
            <a:ext cx="4038600" cy="398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22363"/>
            <a:ext cx="4038600" cy="398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图片 6" descr="10.png"/>
          <p:cNvPicPr>
            <a:picLocks noChangeAspect="1" noChangeArrowheads="1"/>
          </p:cNvPicPr>
          <p:nvPr/>
        </p:nvPicPr>
        <p:blipFill>
          <a:blip r:embed="rId13"/>
          <a:srcRect/>
          <a:stretch>
            <a:fillRect/>
          </a:stretch>
        </p:blipFill>
        <p:spPr bwMode="auto">
          <a:xfrm>
            <a:off x="0" y="0"/>
            <a:ext cx="9144000" cy="5715000"/>
          </a:xfrm>
          <a:prstGeom prst="rect">
            <a:avLst/>
          </a:prstGeom>
          <a:noFill/>
          <a:ln w="9525">
            <a:noFill/>
            <a:miter lim="800000"/>
            <a:headEnd/>
            <a:tailEnd/>
          </a:ln>
        </p:spPr>
      </p:pic>
      <p:sp>
        <p:nvSpPr>
          <p:cNvPr id="1027" name="标题占位符 1"/>
          <p:cNvSpPr>
            <a:spLocks noGrp="1" noChangeArrowheads="1"/>
          </p:cNvSpPr>
          <p:nvPr>
            <p:ph type="title"/>
          </p:nvPr>
        </p:nvSpPr>
        <p:spPr bwMode="auto">
          <a:xfrm>
            <a:off x="457200" y="209550"/>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文本占位符 2"/>
          <p:cNvSpPr>
            <a:spLocks noGrp="1" noChangeArrowheads="1"/>
          </p:cNvSpPr>
          <p:nvPr>
            <p:ph type="body" idx="1"/>
          </p:nvPr>
        </p:nvSpPr>
        <p:spPr bwMode="auto">
          <a:xfrm>
            <a:off x="457200" y="1122363"/>
            <a:ext cx="8229600" cy="3983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Calibri" pitchFamily="34" charset="0"/>
          <a:ea typeface="黑体" pitchFamily="2" charset="-122"/>
        </a:defRPr>
      </a:lvl2pPr>
      <a:lvl3pPr algn="r" rtl="0" eaLnBrk="0" fontAlgn="base" hangingPunct="0">
        <a:spcBef>
          <a:spcPct val="0"/>
        </a:spcBef>
        <a:spcAft>
          <a:spcPct val="0"/>
        </a:spcAft>
        <a:defRPr sz="3200" b="1">
          <a:solidFill>
            <a:schemeClr val="bg1"/>
          </a:solidFill>
          <a:latin typeface="Calibri" pitchFamily="34" charset="0"/>
          <a:ea typeface="黑体" pitchFamily="2" charset="-122"/>
        </a:defRPr>
      </a:lvl3pPr>
      <a:lvl4pPr algn="r" rtl="0" eaLnBrk="0" fontAlgn="base" hangingPunct="0">
        <a:spcBef>
          <a:spcPct val="0"/>
        </a:spcBef>
        <a:spcAft>
          <a:spcPct val="0"/>
        </a:spcAft>
        <a:defRPr sz="3200" b="1">
          <a:solidFill>
            <a:schemeClr val="bg1"/>
          </a:solidFill>
          <a:latin typeface="Calibri" pitchFamily="34" charset="0"/>
          <a:ea typeface="黑体" pitchFamily="2" charset="-122"/>
        </a:defRPr>
      </a:lvl4pPr>
      <a:lvl5pPr algn="r" rtl="0" eaLnBrk="0" fontAlgn="base" hangingPunct="0">
        <a:spcBef>
          <a:spcPct val="0"/>
        </a:spcBef>
        <a:spcAft>
          <a:spcPct val="0"/>
        </a:spcAft>
        <a:defRPr sz="3200" b="1">
          <a:solidFill>
            <a:schemeClr val="bg1"/>
          </a:solidFill>
          <a:latin typeface="Calibri" pitchFamily="34" charset="0"/>
          <a:ea typeface="黑体" pitchFamily="2" charset="-122"/>
        </a:defRPr>
      </a:lvl5pPr>
      <a:lvl6pPr marL="457200" algn="r" rtl="0" eaLnBrk="0" fontAlgn="base" hangingPunct="0">
        <a:spcBef>
          <a:spcPct val="0"/>
        </a:spcBef>
        <a:spcAft>
          <a:spcPct val="0"/>
        </a:spcAft>
        <a:defRPr sz="3200" b="1">
          <a:solidFill>
            <a:schemeClr val="bg1"/>
          </a:solidFill>
          <a:latin typeface="Calibri" pitchFamily="34" charset="0"/>
          <a:ea typeface="黑体" pitchFamily="2" charset="-122"/>
        </a:defRPr>
      </a:lvl6pPr>
      <a:lvl7pPr marL="914400" algn="r" rtl="0" eaLnBrk="0" fontAlgn="base" hangingPunct="0">
        <a:spcBef>
          <a:spcPct val="0"/>
        </a:spcBef>
        <a:spcAft>
          <a:spcPct val="0"/>
        </a:spcAft>
        <a:defRPr sz="3200" b="1">
          <a:solidFill>
            <a:schemeClr val="bg1"/>
          </a:solidFill>
          <a:latin typeface="Calibri" pitchFamily="34" charset="0"/>
          <a:ea typeface="黑体" pitchFamily="2" charset="-122"/>
        </a:defRPr>
      </a:lvl7pPr>
      <a:lvl8pPr marL="1371600" algn="r" rtl="0" eaLnBrk="0" fontAlgn="base" hangingPunct="0">
        <a:spcBef>
          <a:spcPct val="0"/>
        </a:spcBef>
        <a:spcAft>
          <a:spcPct val="0"/>
        </a:spcAft>
        <a:defRPr sz="3200" b="1">
          <a:solidFill>
            <a:schemeClr val="bg1"/>
          </a:solidFill>
          <a:latin typeface="Calibri" pitchFamily="34" charset="0"/>
          <a:ea typeface="黑体" pitchFamily="2" charset="-122"/>
        </a:defRPr>
      </a:lvl8pPr>
      <a:lvl9pPr marL="1828800" algn="r" rtl="0" eaLnBrk="0" fontAlgn="base" hangingPunct="0">
        <a:spcBef>
          <a:spcPct val="0"/>
        </a:spcBef>
        <a:spcAft>
          <a:spcPct val="0"/>
        </a:spcAft>
        <a:defRPr sz="3200" b="1">
          <a:solidFill>
            <a:schemeClr val="bg1"/>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bg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bg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6.png"/><Relationship Id="rId3" Type="http://schemas.openxmlformats.org/officeDocument/2006/relationships/image" Target="../media/image62.jpeg"/><Relationship Id="rId21" Type="http://schemas.openxmlformats.org/officeDocument/2006/relationships/image" Target="../media/image79.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5.png"/><Relationship Id="rId2" Type="http://schemas.openxmlformats.org/officeDocument/2006/relationships/image" Target="../media/image61.wmf"/><Relationship Id="rId16" Type="http://schemas.openxmlformats.org/officeDocument/2006/relationships/image" Target="../media/image74.png"/><Relationship Id="rId20"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2.jpeg"/><Relationship Id="rId5" Type="http://schemas.openxmlformats.org/officeDocument/2006/relationships/image" Target="../media/image64.png"/><Relationship Id="rId15" Type="http://schemas.openxmlformats.org/officeDocument/2006/relationships/image" Target="../media/image73.jpeg"/><Relationship Id="rId23" Type="http://schemas.openxmlformats.org/officeDocument/2006/relationships/image" Target="../media/image81.jpeg"/><Relationship Id="rId10" Type="http://schemas.openxmlformats.org/officeDocument/2006/relationships/image" Target="../media/image69.png"/><Relationship Id="rId19" Type="http://schemas.openxmlformats.org/officeDocument/2006/relationships/image" Target="../media/image77.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hyperlink" Target="http://www.huawei.com/mobileweb/en/products/view.do?id=155" TargetMode="External"/><Relationship Id="rId22" Type="http://schemas.openxmlformats.org/officeDocument/2006/relationships/image" Target="../media/image8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png"/><Relationship Id="rId3" Type="http://schemas.openxmlformats.org/officeDocument/2006/relationships/image" Target="../media/image84.jpeg"/><Relationship Id="rId7" Type="http://schemas.openxmlformats.org/officeDocument/2006/relationships/image" Target="../media/image87.jpeg"/><Relationship Id="rId12" Type="http://schemas.openxmlformats.org/officeDocument/2006/relationships/image" Target="../media/image92.jpeg"/><Relationship Id="rId2" Type="http://schemas.openxmlformats.org/officeDocument/2006/relationships/hyperlink" Target="http://image.baidu.com/i?ct=503316480&amp;z=0&amp;tn=baiduimagedetail&amp;word=rfid%B6%C1%BF%A8%C6%F7&amp;in=27273&amp;cl=2&amp;cm=1&amp;sc=0&amp;lm=-1&amp;pn=0&amp;rn=1&amp;di=6411997136&amp;ln=2000&amp;fr=&amp;ic=0&amp;s=0" TargetMode="Externa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jpe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47.jpeg"/><Relationship Id="rId9" Type="http://schemas.openxmlformats.org/officeDocument/2006/relationships/image" Target="../media/image89.jpeg"/><Relationship Id="rId14" Type="http://schemas.openxmlformats.org/officeDocument/2006/relationships/image" Target="../media/image9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3" Type="http://schemas.openxmlformats.org/officeDocument/2006/relationships/image" Target="../media/image46.emf"/><Relationship Id="rId7" Type="http://schemas.openxmlformats.org/officeDocument/2006/relationships/image" Target="../media/image50.png"/><Relationship Id="rId12" Type="http://schemas.openxmlformats.org/officeDocument/2006/relationships/image" Target="../media/image55.e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5715000"/>
            <a:chOff x="0" y="0"/>
            <a:chExt cx="9144000" cy="5715000"/>
          </a:xfrm>
        </p:grpSpPr>
        <p:pic>
          <p:nvPicPr>
            <p:cNvPr id="4099" name="图片 3" descr="1.png"/>
            <p:cNvPicPr>
              <a:picLocks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4100" name="图片 5" descr="2.png"/>
            <p:cNvPicPr>
              <a:picLocks noChangeAspect="1" noChangeArrowheads="1"/>
            </p:cNvPicPr>
            <p:nvPr/>
          </p:nvPicPr>
          <p:blipFill>
            <a:blip r:embed="rId3"/>
            <a:srcRect b="7500"/>
            <a:stretch>
              <a:fillRect/>
            </a:stretch>
          </p:blipFill>
          <p:spPr bwMode="auto">
            <a:xfrm>
              <a:off x="0" y="71418"/>
              <a:ext cx="9144000" cy="5286392"/>
            </a:xfrm>
            <a:prstGeom prst="rect">
              <a:avLst/>
            </a:prstGeom>
            <a:noFill/>
            <a:ln w="9525">
              <a:noFill/>
              <a:miter lim="800000"/>
              <a:headEnd/>
              <a:tailEnd/>
            </a:ln>
          </p:spPr>
        </p:pic>
      </p:grpSp>
      <p:sp>
        <p:nvSpPr>
          <p:cNvPr id="5" name="矩形 4"/>
          <p:cNvSpPr/>
          <p:nvPr/>
        </p:nvSpPr>
        <p:spPr>
          <a:xfrm>
            <a:off x="965200" y="1552371"/>
            <a:ext cx="7490178" cy="1815882"/>
          </a:xfrm>
          <a:prstGeom prst="rect">
            <a:avLst/>
          </a:prstGeom>
        </p:spPr>
        <p:txBody>
          <a:bodyPr wrap="square">
            <a:spAutoFit/>
          </a:bodyPr>
          <a:lstStyle/>
          <a:p>
            <a:pPr algn="ctr"/>
            <a:r>
              <a:rPr lang="en-US" altLang="zh-CN" sz="3200" b="1" dirty="0" smtClean="0">
                <a:solidFill>
                  <a:srgbClr val="FFC000"/>
                </a:solidFill>
                <a:latin typeface="+mj-lt"/>
              </a:rPr>
              <a:t>Smart City and  IOT (Internet of Things) </a:t>
            </a:r>
          </a:p>
          <a:p>
            <a:pPr algn="ctr"/>
            <a:r>
              <a:rPr lang="en-US" altLang="zh-CN" sz="3200" b="1" dirty="0" smtClean="0">
                <a:solidFill>
                  <a:srgbClr val="FFC000"/>
                </a:solidFill>
                <a:latin typeface="+mj-lt"/>
              </a:rPr>
              <a:t>in China </a:t>
            </a:r>
          </a:p>
          <a:p>
            <a:pPr algn="ctr"/>
            <a:r>
              <a:rPr lang="en-US" altLang="zh-CN" sz="2400" b="1" dirty="0" smtClean="0">
                <a:solidFill>
                  <a:srgbClr val="FFC000"/>
                </a:solidFill>
                <a:latin typeface="+mj-lt"/>
              </a:rPr>
              <a:t>— The convergence and inevitable trend of industrialization, urbanization and </a:t>
            </a:r>
            <a:r>
              <a:rPr lang="en-US" altLang="en-US" sz="2400" b="1" dirty="0" smtClean="0">
                <a:solidFill>
                  <a:srgbClr val="FFC000"/>
                </a:solidFill>
                <a:latin typeface="+mj-lt"/>
              </a:rPr>
              <a:t>informatization</a:t>
            </a:r>
            <a:endParaRPr lang="en-US" altLang="zh-CN" sz="2400" b="1" dirty="0">
              <a:solidFill>
                <a:srgbClr val="FFC000"/>
              </a:solidFill>
              <a:latin typeface="+mj-lt"/>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iterate type="lt">
                                    <p:tmAbs val="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722490" y="2449686"/>
            <a:ext cx="7619999" cy="2968981"/>
            <a:chOff x="272" y="845"/>
            <a:chExt cx="5193" cy="2098"/>
          </a:xfrm>
        </p:grpSpPr>
        <p:pic>
          <p:nvPicPr>
            <p:cNvPr id="4" name="图片 4" descr="funnel shaped blue fade"/>
            <p:cNvPicPr>
              <a:picLocks noChangeAspect="1" noChangeArrowheads="1"/>
            </p:cNvPicPr>
            <p:nvPr/>
          </p:nvPicPr>
          <p:blipFill>
            <a:blip r:embed="rId2"/>
            <a:srcRect/>
            <a:stretch>
              <a:fillRect/>
            </a:stretch>
          </p:blipFill>
          <p:spPr bwMode="auto">
            <a:xfrm rot="780846">
              <a:off x="2966" y="1963"/>
              <a:ext cx="2471" cy="838"/>
            </a:xfrm>
            <a:prstGeom prst="rect">
              <a:avLst/>
            </a:prstGeom>
            <a:noFill/>
            <a:ln w="9525">
              <a:noFill/>
              <a:miter lim="800000"/>
              <a:headEnd/>
              <a:tailEnd/>
            </a:ln>
          </p:spPr>
        </p:pic>
        <p:pic>
          <p:nvPicPr>
            <p:cNvPr id="5" name="图片 16" descr="funnel shaped blue fade"/>
            <p:cNvPicPr>
              <a:picLocks noChangeAspect="1" noChangeArrowheads="1"/>
            </p:cNvPicPr>
            <p:nvPr/>
          </p:nvPicPr>
          <p:blipFill>
            <a:blip r:embed="rId2"/>
            <a:srcRect/>
            <a:stretch>
              <a:fillRect/>
            </a:stretch>
          </p:blipFill>
          <p:spPr bwMode="auto">
            <a:xfrm rot="-10020000">
              <a:off x="301" y="845"/>
              <a:ext cx="2471" cy="838"/>
            </a:xfrm>
            <a:prstGeom prst="rect">
              <a:avLst/>
            </a:prstGeom>
            <a:noFill/>
            <a:ln w="9525">
              <a:noFill/>
              <a:miter lim="800000"/>
              <a:headEnd/>
              <a:tailEnd/>
            </a:ln>
          </p:spPr>
        </p:pic>
        <p:pic>
          <p:nvPicPr>
            <p:cNvPr id="6" name="图片 18" descr="funnel shaped blue fade"/>
            <p:cNvPicPr>
              <a:picLocks noChangeAspect="1" noChangeArrowheads="1"/>
            </p:cNvPicPr>
            <p:nvPr/>
          </p:nvPicPr>
          <p:blipFill>
            <a:blip r:embed="rId2"/>
            <a:srcRect/>
            <a:stretch>
              <a:fillRect/>
            </a:stretch>
          </p:blipFill>
          <p:spPr bwMode="auto">
            <a:xfrm rot="-563105">
              <a:off x="2994" y="914"/>
              <a:ext cx="2471" cy="838"/>
            </a:xfrm>
            <a:prstGeom prst="rect">
              <a:avLst/>
            </a:prstGeom>
            <a:noFill/>
            <a:ln w="9525">
              <a:noFill/>
              <a:miter lim="800000"/>
              <a:headEnd/>
              <a:tailEnd/>
            </a:ln>
          </p:spPr>
        </p:pic>
        <p:pic>
          <p:nvPicPr>
            <p:cNvPr id="7" name="图片 19" descr="funnel shaped blue fade"/>
            <p:cNvPicPr>
              <a:picLocks noChangeAspect="1" noChangeArrowheads="1"/>
            </p:cNvPicPr>
            <p:nvPr/>
          </p:nvPicPr>
          <p:blipFill>
            <a:blip r:embed="rId2"/>
            <a:srcRect/>
            <a:stretch>
              <a:fillRect/>
            </a:stretch>
          </p:blipFill>
          <p:spPr bwMode="auto">
            <a:xfrm rot="9979845">
              <a:off x="272" y="2105"/>
              <a:ext cx="2471" cy="838"/>
            </a:xfrm>
            <a:prstGeom prst="rect">
              <a:avLst/>
            </a:prstGeom>
            <a:noFill/>
            <a:ln w="9525">
              <a:noFill/>
              <a:miter lim="800000"/>
              <a:headEnd/>
              <a:tailEnd/>
            </a:ln>
          </p:spPr>
        </p:pic>
        <p:pic>
          <p:nvPicPr>
            <p:cNvPr id="8" name="图片 7" descr="internet_DkBlue_SM"/>
            <p:cNvPicPr>
              <a:picLocks noChangeAspect="1" noChangeArrowheads="1"/>
            </p:cNvPicPr>
            <p:nvPr/>
          </p:nvPicPr>
          <p:blipFill>
            <a:blip r:embed="rId3"/>
            <a:srcRect/>
            <a:stretch>
              <a:fillRect/>
            </a:stretch>
          </p:blipFill>
          <p:spPr bwMode="auto">
            <a:xfrm>
              <a:off x="2139" y="1150"/>
              <a:ext cx="1337" cy="1367"/>
            </a:xfrm>
            <a:prstGeom prst="rect">
              <a:avLst/>
            </a:prstGeom>
            <a:noFill/>
            <a:ln w="9525">
              <a:noFill/>
              <a:miter lim="800000"/>
              <a:headEnd/>
              <a:tailEnd/>
            </a:ln>
          </p:spPr>
        </p:pic>
        <p:pic>
          <p:nvPicPr>
            <p:cNvPr id="9" name="图片 8" descr="globe green glow sphere"/>
            <p:cNvPicPr>
              <a:picLocks noChangeAspect="1" noChangeArrowheads="1"/>
            </p:cNvPicPr>
            <p:nvPr/>
          </p:nvPicPr>
          <p:blipFill>
            <a:blip r:embed="rId4"/>
            <a:srcRect/>
            <a:stretch>
              <a:fillRect/>
            </a:stretch>
          </p:blipFill>
          <p:spPr bwMode="auto">
            <a:xfrm>
              <a:off x="1983" y="930"/>
              <a:ext cx="1706" cy="1738"/>
            </a:xfrm>
            <a:prstGeom prst="rect">
              <a:avLst/>
            </a:prstGeom>
            <a:noFill/>
            <a:ln w="9525">
              <a:noFill/>
              <a:miter lim="800000"/>
              <a:headEnd/>
              <a:tailEnd/>
            </a:ln>
          </p:spPr>
        </p:pic>
        <p:pic>
          <p:nvPicPr>
            <p:cNvPr id="10" name="图片 9" descr="Gel - Gel3 circles clear"/>
            <p:cNvPicPr>
              <a:picLocks noChangeAspect="1" noChangeArrowheads="1"/>
            </p:cNvPicPr>
            <p:nvPr/>
          </p:nvPicPr>
          <p:blipFill>
            <a:blip r:embed="rId5"/>
            <a:srcRect/>
            <a:stretch>
              <a:fillRect/>
            </a:stretch>
          </p:blipFill>
          <p:spPr bwMode="auto">
            <a:xfrm>
              <a:off x="2118" y="1151"/>
              <a:ext cx="1373" cy="1373"/>
            </a:xfrm>
            <a:prstGeom prst="rect">
              <a:avLst/>
            </a:prstGeom>
            <a:noFill/>
            <a:ln w="9525">
              <a:noFill/>
              <a:miter lim="800000"/>
              <a:headEnd/>
              <a:tailEnd/>
            </a:ln>
          </p:spPr>
        </p:pic>
        <p:sp>
          <p:nvSpPr>
            <p:cNvPr id="11" name="矩形 13"/>
            <p:cNvSpPr>
              <a:spLocks noChangeArrowheads="1"/>
            </p:cNvSpPr>
            <p:nvPr/>
          </p:nvSpPr>
          <p:spPr bwMode="auto">
            <a:xfrm>
              <a:off x="2163" y="1469"/>
              <a:ext cx="1279" cy="753"/>
            </a:xfrm>
            <a:prstGeom prst="rect">
              <a:avLst/>
            </a:prstGeom>
            <a:noFill/>
            <a:ln w="9525" algn="ctr">
              <a:noFill/>
              <a:miter lim="800000"/>
              <a:headEnd/>
              <a:tailEnd/>
            </a:ln>
          </p:spPr>
          <p:txBody>
            <a:bodyPr lIns="80093" tIns="40045" rIns="80093" bIns="40045">
              <a:spAutoFit/>
            </a:bodyPr>
            <a:lstStyle/>
            <a:p>
              <a:pPr algn="ctr" defTabSz="801688"/>
              <a:r>
                <a:rPr lang="en-US" altLang="zh-CN" sz="3200" b="1" dirty="0">
                  <a:solidFill>
                    <a:srgbClr val="FFFF00"/>
                  </a:solidFill>
                  <a:effectLst>
                    <a:outerShdw blurRad="38100" dist="38100" dir="2700000" algn="tl">
                      <a:srgbClr val="000000">
                        <a:alpha val="43137"/>
                      </a:srgbClr>
                    </a:outerShdw>
                  </a:effectLst>
                  <a:latin typeface="+mn-lt"/>
                  <a:ea typeface="黑体" pitchFamily="2" charset="-122"/>
                </a:rPr>
                <a:t>Smart City</a:t>
              </a:r>
            </a:p>
          </p:txBody>
        </p:sp>
        <p:sp>
          <p:nvSpPr>
            <p:cNvPr id="12" name="自选图形 20"/>
            <p:cNvSpPr>
              <a:spLocks noChangeArrowheads="1"/>
            </p:cNvSpPr>
            <p:nvPr/>
          </p:nvSpPr>
          <p:spPr bwMode="auto">
            <a:xfrm rot="693061">
              <a:off x="714" y="997"/>
              <a:ext cx="1493" cy="424"/>
            </a:xfrm>
            <a:prstGeom prst="roundRect">
              <a:avLst>
                <a:gd name="adj" fmla="val 17278"/>
              </a:avLst>
            </a:prstGeom>
            <a:noFill/>
            <a:ln w="9525" algn="ctr">
              <a:noFill/>
              <a:round/>
              <a:headEnd/>
              <a:tailEnd/>
            </a:ln>
          </p:spPr>
          <p:txBody>
            <a:bodyPr wrap="none" lIns="72287" tIns="36144" rIns="72287" bIns="36144" anchor="ctr"/>
            <a:lstStyle/>
            <a:p>
              <a:pPr defTabSz="731838"/>
              <a:r>
                <a:rPr lang="en-US" altLang="zh-CN" sz="2000" b="1" dirty="0">
                  <a:solidFill>
                    <a:schemeClr val="bg1"/>
                  </a:solidFill>
                  <a:latin typeface="+mn-lt"/>
                  <a:ea typeface="MS PGothic" pitchFamily="34" charset="-128"/>
                </a:rPr>
                <a:t>Clear perception and</a:t>
              </a:r>
            </a:p>
            <a:p>
              <a:pPr defTabSz="731838"/>
              <a:r>
                <a:rPr lang="en-US" altLang="zh-CN" sz="2000" b="1" dirty="0">
                  <a:solidFill>
                    <a:schemeClr val="bg1"/>
                  </a:solidFill>
                  <a:latin typeface="+mn-lt"/>
                  <a:ea typeface="MS PGothic" pitchFamily="34" charset="-128"/>
                </a:rPr>
                <a:t> measurement</a:t>
              </a:r>
            </a:p>
          </p:txBody>
        </p:sp>
        <p:sp>
          <p:nvSpPr>
            <p:cNvPr id="13" name="自选图形 21"/>
            <p:cNvSpPr>
              <a:spLocks noChangeArrowheads="1"/>
            </p:cNvSpPr>
            <p:nvPr/>
          </p:nvSpPr>
          <p:spPr bwMode="auto">
            <a:xfrm rot="20676068">
              <a:off x="3512" y="1066"/>
              <a:ext cx="1493" cy="424"/>
            </a:xfrm>
            <a:prstGeom prst="roundRect">
              <a:avLst>
                <a:gd name="adj" fmla="val 17278"/>
              </a:avLst>
            </a:prstGeom>
            <a:noFill/>
            <a:ln w="9525" algn="ctr">
              <a:noFill/>
              <a:round/>
              <a:headEnd/>
              <a:tailEnd/>
            </a:ln>
          </p:spPr>
          <p:txBody>
            <a:bodyPr wrap="none" lIns="72287" tIns="36144" rIns="72287" bIns="36144" anchor="ctr"/>
            <a:lstStyle/>
            <a:p>
              <a:pPr algn="ctr" defTabSz="731838"/>
              <a:r>
                <a:rPr lang="en-US" altLang="zh-CN" sz="2000" b="1" dirty="0">
                  <a:solidFill>
                    <a:schemeClr val="bg1"/>
                  </a:solidFill>
                  <a:latin typeface="+mn-lt"/>
                  <a:ea typeface="华文细黑" pitchFamily="2" charset="-122"/>
                </a:rPr>
                <a:t>Safe access and </a:t>
              </a:r>
            </a:p>
            <a:p>
              <a:pPr algn="ctr" defTabSz="731838"/>
              <a:r>
                <a:rPr lang="en-US" altLang="zh-CN" sz="2000" b="1" dirty="0">
                  <a:solidFill>
                    <a:schemeClr val="bg1"/>
                  </a:solidFill>
                  <a:latin typeface="+mn-lt"/>
                  <a:ea typeface="华文细黑" pitchFamily="2" charset="-122"/>
                </a:rPr>
                <a:t>interconnection</a:t>
              </a:r>
            </a:p>
          </p:txBody>
        </p:sp>
        <p:sp>
          <p:nvSpPr>
            <p:cNvPr id="14" name="自选图形 22"/>
            <p:cNvSpPr>
              <a:spLocks noChangeArrowheads="1"/>
            </p:cNvSpPr>
            <p:nvPr/>
          </p:nvSpPr>
          <p:spPr bwMode="auto">
            <a:xfrm rot="20685132">
              <a:off x="824" y="2283"/>
              <a:ext cx="1361" cy="424"/>
            </a:xfrm>
            <a:prstGeom prst="roundRect">
              <a:avLst>
                <a:gd name="adj" fmla="val 17278"/>
              </a:avLst>
            </a:prstGeom>
            <a:noFill/>
            <a:ln w="9525" algn="ctr">
              <a:noFill/>
              <a:round/>
              <a:headEnd/>
              <a:tailEnd/>
            </a:ln>
          </p:spPr>
          <p:txBody>
            <a:bodyPr lIns="72287" tIns="36144" rIns="72287" bIns="36144" anchor="ctr"/>
            <a:lstStyle/>
            <a:p>
              <a:pPr algn="ctr" defTabSz="731838"/>
              <a:r>
                <a:rPr lang="en-US" altLang="zh-CN" sz="2000" b="1" dirty="0">
                  <a:solidFill>
                    <a:schemeClr val="bg1"/>
                  </a:solidFill>
                  <a:latin typeface="+mn-lt"/>
                  <a:ea typeface="华文细黑" pitchFamily="2" charset="-122"/>
                </a:rPr>
                <a:t>smart </a:t>
              </a:r>
              <a:r>
                <a:rPr lang="en-US" altLang="en-US" sz="2000" b="1" dirty="0">
                  <a:solidFill>
                    <a:schemeClr val="bg1"/>
                  </a:solidFill>
                  <a:latin typeface="+mn-lt"/>
                  <a:ea typeface="华文细黑" pitchFamily="2" charset="-122"/>
                </a:rPr>
                <a:t>analysis</a:t>
              </a:r>
              <a:r>
                <a:rPr lang="en-US" altLang="zh-CN" sz="2000" b="1" dirty="0">
                  <a:solidFill>
                    <a:schemeClr val="bg1"/>
                  </a:solidFill>
                  <a:latin typeface="+mn-lt"/>
                  <a:ea typeface="华文细黑" pitchFamily="2" charset="-122"/>
                </a:rPr>
                <a:t> and interaction</a:t>
              </a:r>
            </a:p>
          </p:txBody>
        </p:sp>
        <p:sp>
          <p:nvSpPr>
            <p:cNvPr id="15" name="自选图形 23"/>
            <p:cNvSpPr>
              <a:spLocks noChangeArrowheads="1"/>
            </p:cNvSpPr>
            <p:nvPr/>
          </p:nvSpPr>
          <p:spPr bwMode="auto">
            <a:xfrm rot="887294">
              <a:off x="3468" y="2190"/>
              <a:ext cx="1493" cy="424"/>
            </a:xfrm>
            <a:prstGeom prst="roundRect">
              <a:avLst>
                <a:gd name="adj" fmla="val 17278"/>
              </a:avLst>
            </a:prstGeom>
            <a:noFill/>
            <a:ln w="9525" algn="ctr">
              <a:noFill/>
              <a:round/>
              <a:headEnd/>
              <a:tailEnd/>
            </a:ln>
          </p:spPr>
          <p:txBody>
            <a:bodyPr wrap="none" lIns="72287" tIns="36144" rIns="72287" bIns="36144" anchor="ctr"/>
            <a:lstStyle/>
            <a:p>
              <a:pPr algn="ctr" defTabSz="731838"/>
              <a:r>
                <a:rPr lang="en-US" altLang="zh-CN" sz="2000" b="1" dirty="0">
                  <a:solidFill>
                    <a:schemeClr val="bg1"/>
                  </a:solidFill>
                  <a:latin typeface="+mn-lt"/>
                </a:rPr>
                <a:t>Unified platform and </a:t>
              </a:r>
            </a:p>
            <a:p>
              <a:pPr algn="ctr" defTabSz="731838"/>
              <a:r>
                <a:rPr lang="en-US" altLang="zh-CN" sz="2000" b="1" dirty="0">
                  <a:solidFill>
                    <a:schemeClr val="bg1"/>
                  </a:solidFill>
                  <a:latin typeface="+mn-lt"/>
                </a:rPr>
                <a:t>collaboration</a:t>
              </a:r>
            </a:p>
          </p:txBody>
        </p:sp>
      </p:grpSp>
      <p:sp>
        <p:nvSpPr>
          <p:cNvPr id="16" name="Text Box 27"/>
          <p:cNvSpPr txBox="1">
            <a:spLocks noChangeArrowheads="1"/>
          </p:cNvSpPr>
          <p:nvPr/>
        </p:nvSpPr>
        <p:spPr bwMode="auto">
          <a:xfrm>
            <a:off x="6948488" y="990070"/>
            <a:ext cx="1908175" cy="863600"/>
          </a:xfrm>
          <a:prstGeom prst="rect">
            <a:avLst/>
          </a:prstGeom>
          <a:solidFill>
            <a:srgbClr val="CCCCCC"/>
          </a:solidFill>
          <a:ln w="9525" algn="ctr">
            <a:noFill/>
            <a:miter lim="800000"/>
            <a:headEnd/>
            <a:tailEnd/>
          </a:ln>
        </p:spPr>
        <p:txBody>
          <a:bodyPr wrap="none" anchor="ctr"/>
          <a:lstStyle/>
          <a:p>
            <a:pPr algn="ctr" defTabSz="801688"/>
            <a:endParaRPr lang="en-US" b="1">
              <a:solidFill>
                <a:srgbClr val="000000"/>
              </a:solidFill>
              <a:latin typeface="+mn-lt"/>
              <a:ea typeface="华文细黑" pitchFamily="2" charset="-122"/>
            </a:endParaRPr>
          </a:p>
        </p:txBody>
      </p:sp>
      <p:sp>
        <p:nvSpPr>
          <p:cNvPr id="17" name="Rectangle 28"/>
          <p:cNvSpPr>
            <a:spLocks noChangeArrowheads="1"/>
          </p:cNvSpPr>
          <p:nvPr/>
        </p:nvSpPr>
        <p:spPr bwMode="auto">
          <a:xfrm>
            <a:off x="2628900" y="967492"/>
            <a:ext cx="1908175" cy="900112"/>
          </a:xfrm>
          <a:prstGeom prst="rect">
            <a:avLst/>
          </a:prstGeom>
          <a:solidFill>
            <a:srgbClr val="99CC00"/>
          </a:solidFill>
          <a:ln w="9525" algn="ctr">
            <a:noFill/>
            <a:miter lim="800000"/>
            <a:headEnd/>
            <a:tailEnd/>
          </a:ln>
        </p:spPr>
        <p:txBody>
          <a:bodyPr wrap="none" lIns="79200" tIns="39600" rIns="79200" bIns="39600" anchor="ctr"/>
          <a:lstStyle/>
          <a:p>
            <a:pPr algn="ctr" defTabSz="801688"/>
            <a:endParaRPr lang="en-US" sz="1400" b="1">
              <a:solidFill>
                <a:schemeClr val="bg1"/>
              </a:solidFill>
              <a:latin typeface="+mn-lt"/>
              <a:ea typeface="MS PGothic" pitchFamily="34" charset="-128"/>
            </a:endParaRPr>
          </a:p>
        </p:txBody>
      </p:sp>
      <p:sp>
        <p:nvSpPr>
          <p:cNvPr id="18" name="Rectangle 29"/>
          <p:cNvSpPr>
            <a:spLocks noChangeArrowheads="1"/>
          </p:cNvSpPr>
          <p:nvPr/>
        </p:nvSpPr>
        <p:spPr bwMode="auto">
          <a:xfrm>
            <a:off x="2449513" y="1239837"/>
            <a:ext cx="2160587" cy="396875"/>
          </a:xfrm>
          <a:prstGeom prst="rect">
            <a:avLst/>
          </a:prstGeom>
          <a:noFill/>
          <a:ln w="9525" algn="ctr">
            <a:noFill/>
            <a:miter lim="800000"/>
            <a:headEnd/>
            <a:tailEnd/>
          </a:ln>
        </p:spPr>
        <p:txBody>
          <a:bodyPr lIns="79191" tIns="39595" rIns="79191" bIns="39595" anchor="ctr"/>
          <a:lstStyle/>
          <a:p>
            <a:pPr algn="ctr" defTabSz="801688"/>
            <a:r>
              <a:rPr lang="en-US" altLang="zh-CN" b="1" dirty="0">
                <a:latin typeface="+mn-lt"/>
                <a:ea typeface="MS PGothic" pitchFamily="34" charset="-128"/>
              </a:rPr>
              <a:t>Efficient and transparent government</a:t>
            </a:r>
          </a:p>
        </p:txBody>
      </p:sp>
      <p:sp>
        <p:nvSpPr>
          <p:cNvPr id="19" name="Rectangle 30"/>
          <p:cNvSpPr>
            <a:spLocks noChangeArrowheads="1"/>
          </p:cNvSpPr>
          <p:nvPr/>
        </p:nvSpPr>
        <p:spPr bwMode="auto">
          <a:xfrm>
            <a:off x="468313" y="967492"/>
            <a:ext cx="1908175" cy="900112"/>
          </a:xfrm>
          <a:prstGeom prst="rect">
            <a:avLst/>
          </a:prstGeom>
          <a:solidFill>
            <a:srgbClr val="FFCC00"/>
          </a:solidFill>
          <a:ln w="9525" algn="ctr">
            <a:noFill/>
            <a:miter lim="800000"/>
            <a:headEnd/>
            <a:tailEnd/>
          </a:ln>
        </p:spPr>
        <p:txBody>
          <a:bodyPr wrap="none" lIns="79200" tIns="39600" rIns="79200" bIns="39600" anchor="ctr"/>
          <a:lstStyle/>
          <a:p>
            <a:pPr algn="ctr" defTabSz="801688"/>
            <a:endParaRPr lang="en-US" sz="1400" b="1">
              <a:solidFill>
                <a:schemeClr val="bg1"/>
              </a:solidFill>
              <a:latin typeface="+mn-lt"/>
              <a:ea typeface="MS PGothic" pitchFamily="34" charset="-128"/>
            </a:endParaRPr>
          </a:p>
        </p:txBody>
      </p:sp>
      <p:sp>
        <p:nvSpPr>
          <p:cNvPr id="20" name="Rectangle 31"/>
          <p:cNvSpPr>
            <a:spLocks noChangeArrowheads="1"/>
          </p:cNvSpPr>
          <p:nvPr/>
        </p:nvSpPr>
        <p:spPr bwMode="auto">
          <a:xfrm>
            <a:off x="468313" y="1239837"/>
            <a:ext cx="1908175" cy="354012"/>
          </a:xfrm>
          <a:prstGeom prst="rect">
            <a:avLst/>
          </a:prstGeom>
          <a:noFill/>
          <a:ln w="9525" algn="ctr">
            <a:noFill/>
            <a:miter lim="800000"/>
            <a:headEnd/>
            <a:tailEnd/>
          </a:ln>
        </p:spPr>
        <p:txBody>
          <a:bodyPr lIns="79191" tIns="39595" rIns="79191" bIns="39595" anchor="ctr"/>
          <a:lstStyle/>
          <a:p>
            <a:pPr algn="ctr" defTabSz="801688"/>
            <a:r>
              <a:rPr lang="en-US" altLang="zh-CN" b="1" dirty="0">
                <a:latin typeface="+mn-lt"/>
                <a:ea typeface="MS PGothic" pitchFamily="34" charset="-128"/>
              </a:rPr>
              <a:t>Safe and orderly city</a:t>
            </a:r>
          </a:p>
        </p:txBody>
      </p:sp>
      <p:sp>
        <p:nvSpPr>
          <p:cNvPr id="21" name="Rectangle 32"/>
          <p:cNvSpPr>
            <a:spLocks noChangeArrowheads="1"/>
          </p:cNvSpPr>
          <p:nvPr/>
        </p:nvSpPr>
        <p:spPr bwMode="auto">
          <a:xfrm>
            <a:off x="4791075" y="978781"/>
            <a:ext cx="1908175" cy="900112"/>
          </a:xfrm>
          <a:prstGeom prst="rect">
            <a:avLst/>
          </a:prstGeom>
          <a:solidFill>
            <a:srgbClr val="99CCFF"/>
          </a:solidFill>
          <a:ln w="9525" algn="ctr">
            <a:noFill/>
            <a:miter lim="800000"/>
            <a:headEnd/>
            <a:tailEnd/>
          </a:ln>
        </p:spPr>
        <p:txBody>
          <a:bodyPr wrap="none" lIns="79200" tIns="39600" rIns="79200" bIns="39600" anchor="ctr"/>
          <a:lstStyle/>
          <a:p>
            <a:pPr algn="ctr" defTabSz="801688"/>
            <a:endParaRPr lang="en-US" sz="1400" b="1">
              <a:solidFill>
                <a:schemeClr val="bg1"/>
              </a:solidFill>
              <a:latin typeface="+mn-lt"/>
              <a:ea typeface="MS PGothic" pitchFamily="34" charset="-128"/>
            </a:endParaRPr>
          </a:p>
        </p:txBody>
      </p:sp>
      <p:sp>
        <p:nvSpPr>
          <p:cNvPr id="22" name="Rectangle 33"/>
          <p:cNvSpPr>
            <a:spLocks noChangeArrowheads="1"/>
          </p:cNvSpPr>
          <p:nvPr/>
        </p:nvSpPr>
        <p:spPr bwMode="auto">
          <a:xfrm>
            <a:off x="4789488" y="1355725"/>
            <a:ext cx="1908175" cy="354013"/>
          </a:xfrm>
          <a:prstGeom prst="rect">
            <a:avLst/>
          </a:prstGeom>
          <a:noFill/>
          <a:ln w="9525" algn="ctr">
            <a:noFill/>
            <a:miter lim="800000"/>
            <a:headEnd/>
            <a:tailEnd/>
          </a:ln>
        </p:spPr>
        <p:txBody>
          <a:bodyPr lIns="79191" tIns="39595" rIns="79191" bIns="39595" anchor="ctr"/>
          <a:lstStyle/>
          <a:p>
            <a:pPr algn="ctr" defTabSz="801688"/>
            <a:endParaRPr lang="en-US" b="1">
              <a:latin typeface="+mn-lt"/>
              <a:ea typeface="MS PGothic" pitchFamily="34" charset="-128"/>
            </a:endParaRPr>
          </a:p>
        </p:txBody>
      </p:sp>
      <p:sp>
        <p:nvSpPr>
          <p:cNvPr id="23" name="Rectangle 35"/>
          <p:cNvSpPr>
            <a:spLocks noChangeArrowheads="1"/>
          </p:cNvSpPr>
          <p:nvPr/>
        </p:nvSpPr>
        <p:spPr bwMode="auto">
          <a:xfrm>
            <a:off x="6948488" y="1232251"/>
            <a:ext cx="1908175" cy="354013"/>
          </a:xfrm>
          <a:prstGeom prst="rect">
            <a:avLst/>
          </a:prstGeom>
          <a:noFill/>
          <a:ln w="9525" algn="ctr">
            <a:noFill/>
            <a:miter lim="800000"/>
            <a:headEnd/>
            <a:tailEnd/>
          </a:ln>
        </p:spPr>
        <p:txBody>
          <a:bodyPr lIns="79191" tIns="39595" rIns="79191" bIns="39595" anchor="ctr"/>
          <a:lstStyle/>
          <a:p>
            <a:pPr algn="ctr" defTabSz="801688"/>
            <a:r>
              <a:rPr lang="en-US" altLang="zh-CN" b="1" dirty="0">
                <a:latin typeface="+mn-lt"/>
                <a:ea typeface="MS PGothic" pitchFamily="34" charset="-128"/>
              </a:rPr>
              <a:t>Happy and healthy life</a:t>
            </a:r>
          </a:p>
        </p:txBody>
      </p:sp>
      <p:sp>
        <p:nvSpPr>
          <p:cNvPr id="24" name="Text Box 36"/>
          <p:cNvSpPr txBox="1">
            <a:spLocks noChangeArrowheads="1"/>
          </p:cNvSpPr>
          <p:nvPr/>
        </p:nvSpPr>
        <p:spPr bwMode="auto">
          <a:xfrm>
            <a:off x="1663159" y="1903938"/>
            <a:ext cx="5652030" cy="461665"/>
          </a:xfrm>
          <a:prstGeom prst="rect">
            <a:avLst/>
          </a:prstGeom>
          <a:noFill/>
          <a:ln w="9525">
            <a:noFill/>
            <a:miter lim="800000"/>
            <a:headEnd/>
            <a:tailEnd/>
          </a:ln>
        </p:spPr>
        <p:txBody>
          <a:bodyPr wrap="square">
            <a:spAutoFit/>
          </a:bodyPr>
          <a:lstStyle/>
          <a:p>
            <a:pPr algn="ctr">
              <a:spcBef>
                <a:spcPct val="50000"/>
              </a:spcBef>
            </a:pPr>
            <a:r>
              <a:rPr lang="en-US" altLang="zh-CN" sz="2400" b="1" dirty="0">
                <a:solidFill>
                  <a:srgbClr val="FFC000"/>
                </a:solidFill>
                <a:effectLst>
                  <a:outerShdw blurRad="38100" dist="38100" dir="2700000" algn="tl">
                    <a:srgbClr val="000000">
                      <a:alpha val="43137"/>
                    </a:srgbClr>
                  </a:outerShdw>
                </a:effectLst>
                <a:latin typeface="+mn-lt"/>
                <a:ea typeface="MS PGothic" pitchFamily="34" charset="-128"/>
                <a:sym typeface="Lucida Grande" charset="0"/>
              </a:rPr>
              <a:t>To build future-oriented intelligent city</a:t>
            </a:r>
            <a:r>
              <a:rPr lang="en-US" altLang="zh-CN" sz="1400" b="1" dirty="0">
                <a:solidFill>
                  <a:srgbClr val="FFC000"/>
                </a:solidFill>
                <a:effectLst>
                  <a:outerShdw blurRad="38100" dist="38100" dir="2700000" algn="tl">
                    <a:srgbClr val="000000">
                      <a:alpha val="43137"/>
                    </a:srgbClr>
                  </a:outerShdw>
                </a:effectLst>
                <a:latin typeface="+mn-lt"/>
                <a:ea typeface="MS PGothic" pitchFamily="34" charset="-128"/>
                <a:sym typeface="Lucida Grande" charset="0"/>
              </a:rPr>
              <a:t> </a:t>
            </a:r>
          </a:p>
        </p:txBody>
      </p:sp>
      <p:sp>
        <p:nvSpPr>
          <p:cNvPr id="25" name="Rectangle 27"/>
          <p:cNvSpPr>
            <a:spLocks noChangeArrowheads="1"/>
          </p:cNvSpPr>
          <p:nvPr/>
        </p:nvSpPr>
        <p:spPr bwMode="auto">
          <a:xfrm>
            <a:off x="4787900" y="990070"/>
            <a:ext cx="1871663" cy="915987"/>
          </a:xfrm>
          <a:prstGeom prst="rect">
            <a:avLst/>
          </a:prstGeom>
          <a:noFill/>
          <a:ln w="9525">
            <a:noFill/>
            <a:miter lim="800000"/>
            <a:headEnd/>
            <a:tailEnd/>
          </a:ln>
          <a:effectLst/>
        </p:spPr>
        <p:txBody>
          <a:bodyPr>
            <a:spAutoFit/>
          </a:bodyPr>
          <a:lstStyle/>
          <a:p>
            <a:pPr algn="ctr"/>
            <a:r>
              <a:rPr lang="en-US" altLang="zh-CN" b="1" dirty="0">
                <a:latin typeface="+mn-lt"/>
              </a:rPr>
              <a:t>Green and </a:t>
            </a:r>
          </a:p>
          <a:p>
            <a:pPr algn="ctr"/>
            <a:r>
              <a:rPr lang="en-US" altLang="zh-CN" b="1" dirty="0">
                <a:latin typeface="+mn-lt"/>
              </a:rPr>
              <a:t>harmonious Industry</a:t>
            </a:r>
          </a:p>
        </p:txBody>
      </p:sp>
      <p:sp>
        <p:nvSpPr>
          <p:cNvPr id="26" name="矩形 25"/>
          <p:cNvSpPr/>
          <p:nvPr/>
        </p:nvSpPr>
        <p:spPr>
          <a:xfrm>
            <a:off x="1095021" y="321713"/>
            <a:ext cx="7055554" cy="461665"/>
          </a:xfrm>
          <a:prstGeom prst="rect">
            <a:avLst/>
          </a:prstGeom>
        </p:spPr>
        <p:txBody>
          <a:bodyPr wrap="square">
            <a:spAutoFit/>
          </a:bodyPr>
          <a:lstStyle/>
          <a:p>
            <a:pPr lvl="0" algn="ctr" eaLnBrk="0" hangingPunct="0">
              <a:defRPr/>
            </a:pPr>
            <a:r>
              <a:rPr lang="en-US" altLang="zh-CN" sz="2400" b="1" kern="0" dirty="0">
                <a:solidFill>
                  <a:srgbClr val="FFFF00"/>
                </a:solidFill>
                <a:latin typeface="+mj-lt"/>
              </a:rPr>
              <a:t>A future green intelligent city with </a:t>
            </a:r>
            <a:r>
              <a:rPr lang="en-US" altLang="zh-CN" sz="2400" b="1" kern="0" dirty="0" smtClean="0">
                <a:solidFill>
                  <a:srgbClr val="FFFF00"/>
                </a:solidFill>
                <a:latin typeface="+mj-lt"/>
              </a:rPr>
              <a:t>IOT </a:t>
            </a:r>
            <a:r>
              <a:rPr lang="en-US" altLang="zh-CN" sz="2400" b="1" kern="0" dirty="0">
                <a:solidFill>
                  <a:srgbClr val="FFFF00"/>
                </a:solidFill>
                <a:latin typeface="+mj-lt"/>
              </a:rPr>
              <a:t>technology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1783645" y="280637"/>
            <a:ext cx="5305778" cy="830997"/>
          </a:xfrm>
          <a:prstGeom prst="rect">
            <a:avLst/>
          </a:prstGeom>
          <a:noFill/>
          <a:ln w="9525">
            <a:noFill/>
            <a:miter lim="800000"/>
            <a:headEnd/>
            <a:tailEnd/>
          </a:ln>
        </p:spPr>
        <p:txBody>
          <a:bodyPr wrap="square">
            <a:spAutoFit/>
          </a:bodyPr>
          <a:lstStyle/>
          <a:p>
            <a:pPr algn="ctr"/>
            <a:r>
              <a:rPr lang="en-US" altLang="en-US" sz="2400" b="1" dirty="0" smtClean="0">
                <a:solidFill>
                  <a:srgbClr val="FFFF00"/>
                </a:solidFill>
                <a:latin typeface="+mj-lt"/>
              </a:rPr>
              <a:t>Building </a:t>
            </a:r>
            <a:r>
              <a:rPr lang="en-US" altLang="zh-CN" sz="2400" b="1" dirty="0" smtClean="0">
                <a:solidFill>
                  <a:srgbClr val="FFFF00"/>
                </a:solidFill>
                <a:latin typeface="+mj-lt"/>
              </a:rPr>
              <a:t>an </a:t>
            </a:r>
            <a:r>
              <a:rPr lang="en-US" altLang="en-US" sz="2400" b="1" dirty="0" smtClean="0">
                <a:solidFill>
                  <a:srgbClr val="FFFF00"/>
                </a:solidFill>
                <a:latin typeface="+mj-lt"/>
              </a:rPr>
              <a:t>appreciable city </a:t>
            </a:r>
            <a:r>
              <a:rPr lang="en-US" altLang="zh-CN" sz="2400" b="1" dirty="0" smtClean="0"/>
              <a:t/>
            </a:r>
            <a:br>
              <a:rPr lang="en-US" altLang="zh-CN" sz="2400" b="1" dirty="0" smtClean="0"/>
            </a:br>
            <a:endParaRPr lang="zh-CN" altLang="en-US" sz="2400" dirty="0">
              <a:solidFill>
                <a:schemeClr val="bg1"/>
              </a:solidFill>
              <a:latin typeface="微软雅黑" pitchFamily="34" charset="-122"/>
              <a:ea typeface="微软雅黑" pitchFamily="34" charset="-122"/>
            </a:endParaRPr>
          </a:p>
        </p:txBody>
      </p:sp>
      <p:sp>
        <p:nvSpPr>
          <p:cNvPr id="7" name="Rectangle 270"/>
          <p:cNvSpPr>
            <a:spLocks noChangeArrowheads="1"/>
          </p:cNvSpPr>
          <p:nvPr/>
        </p:nvSpPr>
        <p:spPr bwMode="auto">
          <a:xfrm>
            <a:off x="2662768" y="1917354"/>
            <a:ext cx="2414588" cy="1917700"/>
          </a:xfrm>
          <a:prstGeom prst="rect">
            <a:avLst/>
          </a:prstGeom>
          <a:gradFill rotWithShape="1">
            <a:gsLst>
              <a:gs pos="0">
                <a:srgbClr val="FFFFFF"/>
              </a:gs>
              <a:gs pos="100000">
                <a:srgbClr val="CCFF99">
                  <a:alpha val="67000"/>
                </a:srgbClr>
              </a:gs>
            </a:gsLst>
            <a:path path="shape">
              <a:fillToRect l="50000" t="50000" r="50000" b="50000"/>
            </a:path>
          </a:gradFill>
          <a:ln w="28575" algn="ctr">
            <a:solidFill>
              <a:srgbClr val="99CCFF"/>
            </a:solidFill>
            <a:miter lim="800000"/>
            <a:headEnd/>
            <a:tailEnd/>
          </a:ln>
        </p:spPr>
        <p:txBody>
          <a:bodyPr wrap="none" lIns="79200" tIns="39600" rIns="79200" bIns="39600" anchor="ctr"/>
          <a:lstStyle/>
          <a:p>
            <a:pPr marL="455613" indent="-455613" algn="ctr" eaLnBrk="0" hangingPunct="0">
              <a:spcBef>
                <a:spcPct val="100000"/>
              </a:spcBef>
              <a:buClr>
                <a:schemeClr val="tx2"/>
              </a:buClr>
              <a:buFont typeface="Wingdings" pitchFamily="2" charset="2"/>
              <a:buChar char="n"/>
            </a:pPr>
            <a:endParaRPr lang="zh-CN" altLang="zh-CN" sz="1600">
              <a:latin typeface="FrutigerNext LT Regular" pitchFamily="34" charset="0"/>
              <a:ea typeface="iYuanTi" pitchFamily="2" charset="-122"/>
              <a:cs typeface="Arial" pitchFamily="34" charset="0"/>
            </a:endParaRPr>
          </a:p>
        </p:txBody>
      </p:sp>
      <p:pic>
        <p:nvPicPr>
          <p:cNvPr id="14" name="Picture 281"/>
          <p:cNvPicPr>
            <a:picLocks noChangeAspect="1" noChangeArrowheads="1"/>
          </p:cNvPicPr>
          <p:nvPr/>
        </p:nvPicPr>
        <p:blipFill>
          <a:blip r:embed="rId2"/>
          <a:srcRect/>
          <a:stretch>
            <a:fillRect/>
          </a:stretch>
        </p:blipFill>
        <p:spPr bwMode="auto">
          <a:xfrm>
            <a:off x="510998" y="2850804"/>
            <a:ext cx="465137" cy="388938"/>
          </a:xfrm>
          <a:prstGeom prst="rect">
            <a:avLst/>
          </a:prstGeom>
          <a:noFill/>
          <a:ln w="9525" algn="ctr">
            <a:noFill/>
            <a:miter lim="800000"/>
            <a:headEnd/>
            <a:tailEnd/>
          </a:ln>
        </p:spPr>
      </p:pic>
      <p:pic>
        <p:nvPicPr>
          <p:cNvPr id="15" name="Picture 282" descr="DP230右 40M"/>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588785" y="2455517"/>
            <a:ext cx="463550" cy="296862"/>
          </a:xfrm>
          <a:prstGeom prst="rect">
            <a:avLst/>
          </a:prstGeom>
          <a:noFill/>
          <a:ln w="9525">
            <a:noFill/>
            <a:miter lim="800000"/>
            <a:headEnd/>
            <a:tailEnd/>
          </a:ln>
        </p:spPr>
      </p:pic>
      <p:pic>
        <p:nvPicPr>
          <p:cNvPr id="16" name="Picture 283"/>
          <p:cNvPicPr>
            <a:picLocks noChangeAspect="1" noChangeArrowheads="1"/>
          </p:cNvPicPr>
          <p:nvPr/>
        </p:nvPicPr>
        <p:blipFill>
          <a:blip r:embed="rId4"/>
          <a:srcRect/>
          <a:stretch>
            <a:fillRect/>
          </a:stretch>
        </p:blipFill>
        <p:spPr bwMode="auto">
          <a:xfrm>
            <a:off x="1831798" y="2120554"/>
            <a:ext cx="417512" cy="215900"/>
          </a:xfrm>
          <a:prstGeom prst="rect">
            <a:avLst/>
          </a:prstGeom>
          <a:noFill/>
          <a:ln w="9525" algn="ctr">
            <a:noFill/>
            <a:miter lim="800000"/>
            <a:headEnd/>
            <a:tailEnd/>
          </a:ln>
        </p:spPr>
      </p:pic>
      <p:pic>
        <p:nvPicPr>
          <p:cNvPr id="17" name="Picture 284"/>
          <p:cNvPicPr>
            <a:picLocks noChangeAspect="1" noChangeArrowheads="1"/>
          </p:cNvPicPr>
          <p:nvPr/>
        </p:nvPicPr>
        <p:blipFill>
          <a:blip r:embed="rId5"/>
          <a:srcRect/>
          <a:stretch>
            <a:fillRect/>
          </a:stretch>
        </p:blipFill>
        <p:spPr bwMode="auto">
          <a:xfrm>
            <a:off x="1453973" y="1998317"/>
            <a:ext cx="201612" cy="273050"/>
          </a:xfrm>
          <a:prstGeom prst="rect">
            <a:avLst/>
          </a:prstGeom>
          <a:noFill/>
          <a:ln w="9525" algn="ctr">
            <a:noFill/>
            <a:miter lim="800000"/>
            <a:headEnd/>
            <a:tailEnd/>
          </a:ln>
        </p:spPr>
      </p:pic>
      <p:pic>
        <p:nvPicPr>
          <p:cNvPr id="18" name="Picture 285" descr="mba"/>
          <p:cNvPicPr>
            <a:picLocks noChangeAspect="1" noChangeArrowheads="1"/>
          </p:cNvPicPr>
          <p:nvPr/>
        </p:nvPicPr>
        <p:blipFill>
          <a:blip r:embed="rId6"/>
          <a:srcRect/>
          <a:stretch>
            <a:fillRect/>
          </a:stretch>
        </p:blipFill>
        <p:spPr bwMode="auto">
          <a:xfrm>
            <a:off x="912635" y="2090392"/>
            <a:ext cx="325438" cy="184150"/>
          </a:xfrm>
          <a:prstGeom prst="rect">
            <a:avLst/>
          </a:prstGeom>
          <a:noFill/>
          <a:ln w="9525">
            <a:noFill/>
            <a:miter lim="800000"/>
            <a:headEnd/>
            <a:tailEnd/>
          </a:ln>
        </p:spPr>
      </p:pic>
      <p:pic>
        <p:nvPicPr>
          <p:cNvPr id="19" name="Picture 286" descr="08-2"/>
          <p:cNvPicPr>
            <a:picLocks noChangeAspect="1" noChangeArrowheads="1"/>
          </p:cNvPicPr>
          <p:nvPr/>
        </p:nvPicPr>
        <p:blipFill>
          <a:blip r:embed="rId7"/>
          <a:srcRect l="61024" t="39490" b="-2499"/>
          <a:stretch>
            <a:fillRect/>
          </a:stretch>
        </p:blipFill>
        <p:spPr bwMode="auto">
          <a:xfrm>
            <a:off x="836435" y="3333404"/>
            <a:ext cx="347663" cy="392113"/>
          </a:xfrm>
          <a:prstGeom prst="rect">
            <a:avLst/>
          </a:prstGeom>
          <a:noFill/>
          <a:ln w="9525">
            <a:noFill/>
            <a:miter lim="800000"/>
            <a:headEnd/>
            <a:tailEnd/>
          </a:ln>
        </p:spPr>
      </p:pic>
      <p:pic>
        <p:nvPicPr>
          <p:cNvPr id="20" name="Picture 287" descr="PNG-0936"/>
          <p:cNvPicPr>
            <a:picLocks noChangeAspect="1" noChangeArrowheads="1"/>
          </p:cNvPicPr>
          <p:nvPr/>
        </p:nvPicPr>
        <p:blipFill>
          <a:blip r:embed="rId8"/>
          <a:srcRect/>
          <a:stretch>
            <a:fillRect/>
          </a:stretch>
        </p:blipFill>
        <p:spPr bwMode="auto">
          <a:xfrm>
            <a:off x="1298398" y="3481042"/>
            <a:ext cx="447675" cy="330200"/>
          </a:xfrm>
          <a:prstGeom prst="rect">
            <a:avLst/>
          </a:prstGeom>
          <a:noFill/>
          <a:ln w="9525">
            <a:noFill/>
            <a:miter lim="800000"/>
            <a:headEnd/>
            <a:tailEnd/>
          </a:ln>
        </p:spPr>
      </p:pic>
      <p:pic>
        <p:nvPicPr>
          <p:cNvPr id="21" name="Picture 288"/>
          <p:cNvPicPr>
            <a:picLocks noChangeAspect="1" noChangeArrowheads="1"/>
          </p:cNvPicPr>
          <p:nvPr/>
        </p:nvPicPr>
        <p:blipFill>
          <a:blip r:embed="rId9"/>
          <a:srcRect/>
          <a:stretch>
            <a:fillRect/>
          </a:stretch>
        </p:blipFill>
        <p:spPr bwMode="auto">
          <a:xfrm>
            <a:off x="2196923" y="2447579"/>
            <a:ext cx="241300" cy="366713"/>
          </a:xfrm>
          <a:prstGeom prst="rect">
            <a:avLst/>
          </a:prstGeom>
          <a:noFill/>
          <a:ln w="9525" algn="ctr">
            <a:noFill/>
            <a:miter lim="800000"/>
            <a:headEnd/>
            <a:tailEnd/>
          </a:ln>
        </p:spPr>
      </p:pic>
      <p:pic>
        <p:nvPicPr>
          <p:cNvPr id="22" name="Picture 289"/>
          <p:cNvPicPr>
            <a:picLocks noChangeAspect="1" noChangeArrowheads="1"/>
          </p:cNvPicPr>
          <p:nvPr/>
        </p:nvPicPr>
        <p:blipFill>
          <a:blip r:embed="rId10"/>
          <a:srcRect/>
          <a:stretch>
            <a:fillRect/>
          </a:stretch>
        </p:blipFill>
        <p:spPr bwMode="auto">
          <a:xfrm>
            <a:off x="2196923" y="2949229"/>
            <a:ext cx="239712" cy="366713"/>
          </a:xfrm>
          <a:prstGeom prst="rect">
            <a:avLst/>
          </a:prstGeom>
          <a:noFill/>
          <a:ln w="9525" algn="ctr">
            <a:noFill/>
            <a:miter lim="800000"/>
            <a:headEnd/>
            <a:tailEnd/>
          </a:ln>
        </p:spPr>
      </p:pic>
      <p:pic>
        <p:nvPicPr>
          <p:cNvPr id="23" name="Picture 290"/>
          <p:cNvPicPr>
            <a:picLocks noChangeAspect="1" noChangeArrowheads="1"/>
          </p:cNvPicPr>
          <p:nvPr/>
        </p:nvPicPr>
        <p:blipFill>
          <a:blip r:embed="rId11"/>
          <a:srcRect/>
          <a:stretch>
            <a:fillRect/>
          </a:stretch>
        </p:blipFill>
        <p:spPr bwMode="auto">
          <a:xfrm>
            <a:off x="1801635" y="3417542"/>
            <a:ext cx="323850" cy="177800"/>
          </a:xfrm>
          <a:prstGeom prst="rect">
            <a:avLst/>
          </a:prstGeom>
          <a:noFill/>
          <a:ln w="9525" algn="ctr">
            <a:noFill/>
            <a:miter lim="800000"/>
            <a:headEnd/>
            <a:tailEnd/>
          </a:ln>
        </p:spPr>
      </p:pic>
      <p:grpSp>
        <p:nvGrpSpPr>
          <p:cNvPr id="24" name="Group 291"/>
          <p:cNvGrpSpPr>
            <a:grpSpLocks/>
          </p:cNvGrpSpPr>
          <p:nvPr/>
        </p:nvGrpSpPr>
        <p:grpSpPr bwMode="auto">
          <a:xfrm>
            <a:off x="1222198" y="2520604"/>
            <a:ext cx="693737" cy="698500"/>
            <a:chOff x="1338" y="2024"/>
            <a:chExt cx="625" cy="636"/>
          </a:xfrm>
        </p:grpSpPr>
        <p:grpSp>
          <p:nvGrpSpPr>
            <p:cNvPr id="25" name="Group 292"/>
            <p:cNvGrpSpPr>
              <a:grpSpLocks/>
            </p:cNvGrpSpPr>
            <p:nvPr/>
          </p:nvGrpSpPr>
          <p:grpSpPr bwMode="auto">
            <a:xfrm>
              <a:off x="1338" y="2024"/>
              <a:ext cx="625" cy="636"/>
              <a:chOff x="1474" y="2115"/>
              <a:chExt cx="757" cy="771"/>
            </a:xfrm>
          </p:grpSpPr>
          <p:grpSp>
            <p:nvGrpSpPr>
              <p:cNvPr id="27" name="Group 293"/>
              <p:cNvGrpSpPr>
                <a:grpSpLocks/>
              </p:cNvGrpSpPr>
              <p:nvPr/>
            </p:nvGrpSpPr>
            <p:grpSpPr bwMode="auto">
              <a:xfrm>
                <a:off x="1474" y="2115"/>
                <a:ext cx="757" cy="771"/>
                <a:chOff x="4297" y="1298"/>
                <a:chExt cx="1386" cy="1411"/>
              </a:xfrm>
            </p:grpSpPr>
            <p:pic>
              <p:nvPicPr>
                <p:cNvPr id="29" name="Picture 294" descr="globe green glow sphere"/>
                <p:cNvPicPr>
                  <a:picLocks noChangeAspect="1" noChangeArrowheads="1"/>
                </p:cNvPicPr>
                <p:nvPr/>
              </p:nvPicPr>
              <p:blipFill>
                <a:blip r:embed="rId12"/>
                <a:srcRect/>
                <a:stretch>
                  <a:fillRect/>
                </a:stretch>
              </p:blipFill>
              <p:spPr bwMode="auto">
                <a:xfrm>
                  <a:off x="4297" y="1298"/>
                  <a:ext cx="1386" cy="1411"/>
                </a:xfrm>
                <a:prstGeom prst="rect">
                  <a:avLst/>
                </a:prstGeom>
                <a:noFill/>
                <a:ln w="9525">
                  <a:noFill/>
                  <a:miter lim="800000"/>
                  <a:headEnd/>
                  <a:tailEnd/>
                </a:ln>
              </p:spPr>
            </p:pic>
            <p:pic>
              <p:nvPicPr>
                <p:cNvPr id="30" name="Picture 295" descr="Gel - Gel3 circles clear"/>
                <p:cNvPicPr>
                  <a:picLocks noChangeAspect="1" noChangeArrowheads="1"/>
                </p:cNvPicPr>
                <p:nvPr/>
              </p:nvPicPr>
              <p:blipFill>
                <a:blip r:embed="rId13"/>
                <a:srcRect/>
                <a:stretch>
                  <a:fillRect/>
                </a:stretch>
              </p:blipFill>
              <p:spPr bwMode="auto">
                <a:xfrm>
                  <a:off x="4434" y="1448"/>
                  <a:ext cx="1114" cy="1115"/>
                </a:xfrm>
                <a:prstGeom prst="rect">
                  <a:avLst/>
                </a:prstGeom>
                <a:noFill/>
                <a:ln w="9525">
                  <a:noFill/>
                  <a:miter lim="800000"/>
                  <a:headEnd/>
                  <a:tailEnd/>
                </a:ln>
              </p:spPr>
            </p:pic>
          </p:grpSp>
          <p:sp>
            <p:nvSpPr>
              <p:cNvPr id="28" name="Oval 296"/>
              <p:cNvSpPr>
                <a:spLocks noChangeArrowheads="1"/>
              </p:cNvSpPr>
              <p:nvPr/>
            </p:nvSpPr>
            <p:spPr bwMode="auto">
              <a:xfrm>
                <a:off x="1607" y="2249"/>
                <a:ext cx="494" cy="494"/>
              </a:xfrm>
              <a:prstGeom prst="ellipse">
                <a:avLst/>
              </a:prstGeom>
              <a:solidFill>
                <a:srgbClr val="FFFFFF"/>
              </a:solidFill>
              <a:ln w="19050" algn="ctr">
                <a:solidFill>
                  <a:srgbClr val="DDDDDD"/>
                </a:solidFill>
                <a:round/>
                <a:headEnd/>
                <a:tailEnd/>
              </a:ln>
            </p:spPr>
            <p:txBody>
              <a:bodyPr wrap="none" lIns="79200" tIns="39600" rIns="79200" bIns="39600" anchor="ctr"/>
              <a:lstStyle/>
              <a:p>
                <a:endParaRPr lang="zh-CN" altLang="zh-CN" sz="1400" b="0">
                  <a:solidFill>
                    <a:schemeClr val="bg1"/>
                  </a:solidFill>
                  <a:latin typeface="FrutigerNext LT Regular" pitchFamily="34" charset="0"/>
                  <a:ea typeface="MS PGothic" pitchFamily="34" charset="-128"/>
                </a:endParaRPr>
              </a:p>
            </p:txBody>
          </p:sp>
        </p:grpSp>
        <p:pic>
          <p:nvPicPr>
            <p:cNvPr id="26" name="Picture 297" descr="cm300xiaonew">
              <a:hlinkClick r:id="rId14"/>
            </p:cNvPr>
            <p:cNvPicPr>
              <a:picLocks noChangeAspect="1" noChangeArrowheads="1"/>
            </p:cNvPicPr>
            <p:nvPr/>
          </p:nvPicPr>
          <p:blipFill>
            <a:blip r:embed="rId15"/>
            <a:srcRect/>
            <a:stretch>
              <a:fillRect/>
            </a:stretch>
          </p:blipFill>
          <p:spPr bwMode="auto">
            <a:xfrm>
              <a:off x="1554" y="2191"/>
              <a:ext cx="194" cy="273"/>
            </a:xfrm>
            <a:prstGeom prst="rect">
              <a:avLst/>
            </a:prstGeom>
            <a:noFill/>
            <a:ln w="9525">
              <a:noFill/>
              <a:miter lim="800000"/>
              <a:headEnd/>
              <a:tailEnd/>
            </a:ln>
          </p:spPr>
        </p:pic>
      </p:grpSp>
      <p:sp>
        <p:nvSpPr>
          <p:cNvPr id="31" name="Oval 298"/>
          <p:cNvSpPr>
            <a:spLocks noChangeArrowheads="1"/>
          </p:cNvSpPr>
          <p:nvPr/>
        </p:nvSpPr>
        <p:spPr bwMode="auto">
          <a:xfrm>
            <a:off x="479248" y="1841154"/>
            <a:ext cx="2082800" cy="2058988"/>
          </a:xfrm>
          <a:prstGeom prst="ellipse">
            <a:avLst/>
          </a:prstGeom>
          <a:noFill/>
          <a:ln w="28575" algn="ctr">
            <a:solidFill>
              <a:srgbClr val="99CCFF"/>
            </a:solidFill>
            <a:round/>
            <a:headEnd/>
            <a:tailEnd/>
          </a:ln>
        </p:spPr>
        <p:txBody>
          <a:bodyPr wrap="none" lIns="79200" tIns="39600" rIns="79200" bIns="39600" anchor="ctr"/>
          <a:lstStyle/>
          <a:p>
            <a:pPr marL="455613" indent="-455613" algn="ctr" eaLnBrk="0" hangingPunct="0">
              <a:spcBef>
                <a:spcPct val="100000"/>
              </a:spcBef>
              <a:buClr>
                <a:schemeClr val="tx2"/>
              </a:buClr>
              <a:buFont typeface="Wingdings" pitchFamily="2" charset="2"/>
              <a:buChar char="n"/>
            </a:pPr>
            <a:endParaRPr lang="zh-CN" altLang="zh-CN" sz="1600">
              <a:latin typeface="FrutigerNext LT Regular" pitchFamily="34" charset="0"/>
              <a:ea typeface="iYuanTi" pitchFamily="2" charset="-122"/>
              <a:cs typeface="Arial" pitchFamily="34" charset="0"/>
            </a:endParaRPr>
          </a:p>
        </p:txBody>
      </p:sp>
      <p:sp>
        <p:nvSpPr>
          <p:cNvPr id="32" name="Line 299"/>
          <p:cNvSpPr>
            <a:spLocks noChangeShapeType="1"/>
          </p:cNvSpPr>
          <p:nvPr/>
        </p:nvSpPr>
        <p:spPr bwMode="auto">
          <a:xfrm flipV="1">
            <a:off x="1561923" y="2288829"/>
            <a:ext cx="1587" cy="290513"/>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3" name="Line 300"/>
          <p:cNvSpPr>
            <a:spLocks noChangeShapeType="1"/>
          </p:cNvSpPr>
          <p:nvPr/>
        </p:nvSpPr>
        <p:spPr bwMode="auto">
          <a:xfrm flipV="1">
            <a:off x="1720673" y="2347567"/>
            <a:ext cx="166687" cy="269875"/>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4" name="Line 301"/>
          <p:cNvSpPr>
            <a:spLocks noChangeShapeType="1"/>
          </p:cNvSpPr>
          <p:nvPr/>
        </p:nvSpPr>
        <p:spPr bwMode="auto">
          <a:xfrm flipV="1">
            <a:off x="1838148" y="2657129"/>
            <a:ext cx="371475" cy="95250"/>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5" name="Line 302"/>
          <p:cNvSpPr>
            <a:spLocks noChangeShapeType="1"/>
          </p:cNvSpPr>
          <p:nvPr/>
        </p:nvSpPr>
        <p:spPr bwMode="auto">
          <a:xfrm>
            <a:off x="1838148" y="2985742"/>
            <a:ext cx="312737" cy="134937"/>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6" name="Line 303"/>
          <p:cNvSpPr>
            <a:spLocks noChangeShapeType="1"/>
          </p:cNvSpPr>
          <p:nvPr/>
        </p:nvSpPr>
        <p:spPr bwMode="auto">
          <a:xfrm>
            <a:off x="1720673" y="3160367"/>
            <a:ext cx="254000" cy="250825"/>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7" name="Line 304"/>
          <p:cNvSpPr>
            <a:spLocks noChangeShapeType="1"/>
          </p:cNvSpPr>
          <p:nvPr/>
        </p:nvSpPr>
        <p:spPr bwMode="auto">
          <a:xfrm>
            <a:off x="1542873" y="3219104"/>
            <a:ext cx="1587" cy="288925"/>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8" name="Line 305"/>
          <p:cNvSpPr>
            <a:spLocks noChangeShapeType="1"/>
          </p:cNvSpPr>
          <p:nvPr/>
        </p:nvSpPr>
        <p:spPr bwMode="auto">
          <a:xfrm flipH="1">
            <a:off x="1131710" y="3101629"/>
            <a:ext cx="234950" cy="231775"/>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39" name="Line 306"/>
          <p:cNvSpPr>
            <a:spLocks noChangeShapeType="1"/>
          </p:cNvSpPr>
          <p:nvPr/>
        </p:nvSpPr>
        <p:spPr bwMode="auto">
          <a:xfrm flipH="1">
            <a:off x="1004710" y="2919067"/>
            <a:ext cx="293688" cy="115887"/>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40" name="Line 307"/>
          <p:cNvSpPr>
            <a:spLocks noChangeShapeType="1"/>
          </p:cNvSpPr>
          <p:nvPr/>
        </p:nvSpPr>
        <p:spPr bwMode="auto">
          <a:xfrm flipH="1" flipV="1">
            <a:off x="1012648" y="2636492"/>
            <a:ext cx="295275" cy="115887"/>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sp>
        <p:nvSpPr>
          <p:cNvPr id="41" name="Line 308"/>
          <p:cNvSpPr>
            <a:spLocks noChangeShapeType="1"/>
          </p:cNvSpPr>
          <p:nvPr/>
        </p:nvSpPr>
        <p:spPr bwMode="auto">
          <a:xfrm flipH="1" flipV="1">
            <a:off x="1190448" y="2347567"/>
            <a:ext cx="176212" cy="288925"/>
          </a:xfrm>
          <a:prstGeom prst="line">
            <a:avLst/>
          </a:prstGeom>
          <a:noFill/>
          <a:ln w="9525">
            <a:solidFill>
              <a:srgbClr val="000000"/>
            </a:solidFill>
            <a:prstDash val="dash"/>
            <a:round/>
            <a:headEnd/>
            <a:tailEnd type="triangle" w="med" len="med"/>
          </a:ln>
        </p:spPr>
        <p:txBody>
          <a:bodyPr wrap="none" lIns="79200" tIns="39600" rIns="79200" bIns="39600"/>
          <a:lstStyle/>
          <a:p>
            <a:endParaRPr lang="zh-CN" altLang="en-US"/>
          </a:p>
        </p:txBody>
      </p:sp>
      <p:pic>
        <p:nvPicPr>
          <p:cNvPr id="42" name="Picture 309" descr="radio tower 3"/>
          <p:cNvPicPr>
            <a:picLocks noChangeAspect="1" noChangeArrowheads="1"/>
          </p:cNvPicPr>
          <p:nvPr/>
        </p:nvPicPr>
        <p:blipFill>
          <a:blip r:embed="rId16"/>
          <a:srcRect/>
          <a:stretch>
            <a:fillRect/>
          </a:stretch>
        </p:blipFill>
        <p:spPr bwMode="auto">
          <a:xfrm>
            <a:off x="2946223" y="1980854"/>
            <a:ext cx="463550" cy="685800"/>
          </a:xfrm>
          <a:prstGeom prst="rect">
            <a:avLst/>
          </a:prstGeom>
          <a:noFill/>
          <a:ln w="9525">
            <a:noFill/>
            <a:miter lim="800000"/>
            <a:headEnd/>
            <a:tailEnd/>
          </a:ln>
        </p:spPr>
      </p:pic>
      <p:pic>
        <p:nvPicPr>
          <p:cNvPr id="43" name="Picture 310" descr="radio tower 3"/>
          <p:cNvPicPr>
            <a:picLocks noChangeAspect="1" noChangeArrowheads="1"/>
          </p:cNvPicPr>
          <p:nvPr/>
        </p:nvPicPr>
        <p:blipFill>
          <a:blip r:embed="rId16"/>
          <a:srcRect/>
          <a:stretch>
            <a:fillRect/>
          </a:stretch>
        </p:blipFill>
        <p:spPr bwMode="auto">
          <a:xfrm>
            <a:off x="4066998" y="1980854"/>
            <a:ext cx="463550" cy="685800"/>
          </a:xfrm>
          <a:prstGeom prst="rect">
            <a:avLst/>
          </a:prstGeom>
          <a:noFill/>
          <a:ln w="9525">
            <a:noFill/>
            <a:miter lim="800000"/>
            <a:headEnd/>
            <a:tailEnd/>
          </a:ln>
        </p:spPr>
      </p:pic>
      <p:pic>
        <p:nvPicPr>
          <p:cNvPr id="44" name="Picture 311" descr="bugcity"/>
          <p:cNvPicPr>
            <a:picLocks noChangeAspect="1" noChangeArrowheads="1"/>
          </p:cNvPicPr>
          <p:nvPr/>
        </p:nvPicPr>
        <p:blipFill>
          <a:blip r:embed="rId17"/>
          <a:srcRect/>
          <a:stretch>
            <a:fillRect/>
          </a:stretch>
        </p:blipFill>
        <p:spPr bwMode="auto">
          <a:xfrm>
            <a:off x="5231874" y="2052644"/>
            <a:ext cx="1958975" cy="1666875"/>
          </a:xfrm>
          <a:prstGeom prst="rect">
            <a:avLst/>
          </a:prstGeom>
          <a:noFill/>
          <a:ln w="9525">
            <a:noFill/>
            <a:miter lim="800000"/>
            <a:headEnd/>
            <a:tailEnd/>
          </a:ln>
        </p:spPr>
      </p:pic>
      <p:sp>
        <p:nvSpPr>
          <p:cNvPr id="45" name="Oval 312"/>
          <p:cNvSpPr>
            <a:spLocks noChangeArrowheads="1"/>
          </p:cNvSpPr>
          <p:nvPr/>
        </p:nvSpPr>
        <p:spPr bwMode="auto">
          <a:xfrm>
            <a:off x="5156734" y="1814167"/>
            <a:ext cx="2082800" cy="2057400"/>
          </a:xfrm>
          <a:prstGeom prst="ellipse">
            <a:avLst/>
          </a:prstGeom>
          <a:noFill/>
          <a:ln w="28575" algn="ctr">
            <a:solidFill>
              <a:srgbClr val="99CCFF"/>
            </a:solidFill>
            <a:round/>
            <a:headEnd/>
            <a:tailEnd/>
          </a:ln>
        </p:spPr>
        <p:txBody>
          <a:bodyPr wrap="none" lIns="79200" tIns="39600" rIns="79200" bIns="39600" anchor="ctr"/>
          <a:lstStyle/>
          <a:p>
            <a:pPr marL="455613" indent="-455613" algn="ctr" eaLnBrk="0" hangingPunct="0">
              <a:spcBef>
                <a:spcPct val="100000"/>
              </a:spcBef>
              <a:buClr>
                <a:schemeClr val="tx2"/>
              </a:buClr>
              <a:buFont typeface="Wingdings" pitchFamily="2" charset="2"/>
              <a:buChar char="n"/>
            </a:pPr>
            <a:endParaRPr lang="zh-CN" altLang="zh-CN" sz="1600">
              <a:latin typeface="FrutigerNext LT Regular" pitchFamily="34" charset="0"/>
              <a:ea typeface="iYuanTi" pitchFamily="2" charset="-122"/>
              <a:cs typeface="Arial" pitchFamily="34" charset="0"/>
            </a:endParaRPr>
          </a:p>
        </p:txBody>
      </p:sp>
      <p:sp>
        <p:nvSpPr>
          <p:cNvPr id="46" name="Text Box 313"/>
          <p:cNvSpPr txBox="1">
            <a:spLocks noChangeArrowheads="1"/>
          </p:cNvSpPr>
          <p:nvPr/>
        </p:nvSpPr>
        <p:spPr bwMode="auto">
          <a:xfrm>
            <a:off x="840851" y="4245512"/>
            <a:ext cx="1484660" cy="366712"/>
          </a:xfrm>
          <a:prstGeom prst="rect">
            <a:avLst/>
          </a:prstGeom>
          <a:noFill/>
          <a:ln w="9525">
            <a:noFill/>
            <a:miter lim="800000"/>
            <a:headEnd/>
            <a:tailEnd/>
          </a:ln>
        </p:spPr>
        <p:txBody>
          <a:bodyPr wrap="square">
            <a:spAutoFit/>
          </a:bodyPr>
          <a:lstStyle/>
          <a:p>
            <a:pPr>
              <a:spcBef>
                <a:spcPct val="50000"/>
              </a:spcBef>
            </a:pPr>
            <a:r>
              <a:rPr lang="en-US" altLang="zh-CN" b="1" dirty="0">
                <a:solidFill>
                  <a:srgbClr val="FFFF00"/>
                </a:solidFill>
                <a:latin typeface="+mj-lt"/>
                <a:ea typeface="华文细黑" pitchFamily="2" charset="-122"/>
              </a:rPr>
              <a:t>Perception</a:t>
            </a:r>
          </a:p>
        </p:txBody>
      </p:sp>
      <p:sp>
        <p:nvSpPr>
          <p:cNvPr id="47" name="Text Box 314"/>
          <p:cNvSpPr txBox="1">
            <a:spLocks noChangeArrowheads="1"/>
          </p:cNvSpPr>
          <p:nvPr/>
        </p:nvSpPr>
        <p:spPr bwMode="auto">
          <a:xfrm>
            <a:off x="3014131" y="4245512"/>
            <a:ext cx="1693333" cy="369332"/>
          </a:xfrm>
          <a:prstGeom prst="rect">
            <a:avLst/>
          </a:prstGeom>
          <a:noFill/>
          <a:ln w="9525">
            <a:noFill/>
            <a:miter lim="800000"/>
            <a:headEnd/>
            <a:tailEnd/>
          </a:ln>
        </p:spPr>
        <p:txBody>
          <a:bodyPr wrap="square">
            <a:spAutoFit/>
          </a:bodyPr>
          <a:lstStyle/>
          <a:p>
            <a:pPr>
              <a:spcBef>
                <a:spcPct val="50000"/>
              </a:spcBef>
            </a:pPr>
            <a:r>
              <a:rPr lang="en-US" altLang="zh-CN" b="1" dirty="0">
                <a:solidFill>
                  <a:srgbClr val="FFFF00"/>
                </a:solidFill>
                <a:latin typeface="+mj-lt"/>
                <a:ea typeface="华文细黑" pitchFamily="2" charset="-122"/>
              </a:rPr>
              <a:t>          Access</a:t>
            </a:r>
          </a:p>
        </p:txBody>
      </p:sp>
      <p:sp>
        <p:nvSpPr>
          <p:cNvPr id="48" name="Text Box 315"/>
          <p:cNvSpPr txBox="1">
            <a:spLocks noChangeArrowheads="1"/>
          </p:cNvSpPr>
          <p:nvPr/>
        </p:nvSpPr>
        <p:spPr bwMode="auto">
          <a:xfrm>
            <a:off x="5344058" y="4245512"/>
            <a:ext cx="1497012" cy="366712"/>
          </a:xfrm>
          <a:prstGeom prst="rect">
            <a:avLst/>
          </a:prstGeom>
          <a:noFill/>
          <a:ln w="9525">
            <a:noFill/>
            <a:miter lim="800000"/>
            <a:headEnd/>
            <a:tailEnd/>
          </a:ln>
        </p:spPr>
        <p:txBody>
          <a:bodyPr wrap="square">
            <a:spAutoFit/>
          </a:bodyPr>
          <a:lstStyle/>
          <a:p>
            <a:pPr>
              <a:spcBef>
                <a:spcPct val="50000"/>
              </a:spcBef>
            </a:pPr>
            <a:r>
              <a:rPr lang="en-US" altLang="zh-CN" b="1" dirty="0">
                <a:solidFill>
                  <a:srgbClr val="FFFF00"/>
                </a:solidFill>
                <a:latin typeface="+mj-lt"/>
                <a:ea typeface="华文细黑" pitchFamily="2" charset="-122"/>
              </a:rPr>
              <a:t>       Smart </a:t>
            </a:r>
          </a:p>
        </p:txBody>
      </p:sp>
      <p:sp>
        <p:nvSpPr>
          <p:cNvPr id="49" name="AutoShape 316"/>
          <p:cNvSpPr>
            <a:spLocks noChangeArrowheads="1"/>
          </p:cNvSpPr>
          <p:nvPr/>
        </p:nvSpPr>
        <p:spPr bwMode="auto">
          <a:xfrm>
            <a:off x="348896" y="1669704"/>
            <a:ext cx="8459788" cy="3024188"/>
          </a:xfrm>
          <a:prstGeom prst="roundRect">
            <a:avLst>
              <a:gd name="adj" fmla="val 4602"/>
            </a:avLst>
          </a:prstGeom>
          <a:noFill/>
          <a:ln w="57150" cmpd="thinThick" algn="ctr">
            <a:solidFill>
              <a:srgbClr val="99CCFF"/>
            </a:solidFill>
            <a:round/>
            <a:headEnd/>
            <a:tailEnd/>
          </a:ln>
        </p:spPr>
        <p:txBody>
          <a:bodyPr wrap="none" lIns="79200" tIns="39600" rIns="79200" bIns="39600" anchor="ctr"/>
          <a:lstStyle/>
          <a:p>
            <a:pPr algn="ctr" defTabSz="801688"/>
            <a:endParaRPr lang="zh-CN" altLang="zh-CN" sz="1600">
              <a:ea typeface="华文细黑" pitchFamily="2" charset="-122"/>
            </a:endParaRPr>
          </a:p>
        </p:txBody>
      </p:sp>
      <p:pic>
        <p:nvPicPr>
          <p:cNvPr id="50" name="Picture 317"/>
          <p:cNvPicPr>
            <a:picLocks noChangeAspect="1" noChangeArrowheads="1"/>
          </p:cNvPicPr>
          <p:nvPr/>
        </p:nvPicPr>
        <p:blipFill>
          <a:blip r:embed="rId18"/>
          <a:srcRect/>
          <a:stretch>
            <a:fillRect/>
          </a:stretch>
        </p:blipFill>
        <p:spPr bwMode="auto">
          <a:xfrm>
            <a:off x="2808110" y="3396904"/>
            <a:ext cx="600075" cy="381000"/>
          </a:xfrm>
          <a:prstGeom prst="rect">
            <a:avLst/>
          </a:prstGeom>
          <a:noFill/>
          <a:ln w="9525">
            <a:noFill/>
            <a:round/>
            <a:headEnd/>
            <a:tailEnd/>
          </a:ln>
        </p:spPr>
      </p:pic>
      <p:pic>
        <p:nvPicPr>
          <p:cNvPr id="51" name="Picture 318"/>
          <p:cNvPicPr>
            <a:picLocks noChangeAspect="1" noChangeArrowheads="1"/>
          </p:cNvPicPr>
          <p:nvPr/>
        </p:nvPicPr>
        <p:blipFill>
          <a:blip r:embed="rId19"/>
          <a:srcRect/>
          <a:stretch>
            <a:fillRect/>
          </a:stretch>
        </p:blipFill>
        <p:spPr bwMode="auto">
          <a:xfrm>
            <a:off x="3816173" y="3325467"/>
            <a:ext cx="561975" cy="381000"/>
          </a:xfrm>
          <a:prstGeom prst="rect">
            <a:avLst/>
          </a:prstGeom>
          <a:noFill/>
          <a:ln w="9525">
            <a:noFill/>
            <a:round/>
            <a:headEnd/>
            <a:tailEnd/>
          </a:ln>
        </p:spPr>
      </p:pic>
      <p:grpSp>
        <p:nvGrpSpPr>
          <p:cNvPr id="52" name="Group 319"/>
          <p:cNvGrpSpPr>
            <a:grpSpLocks/>
          </p:cNvGrpSpPr>
          <p:nvPr/>
        </p:nvGrpSpPr>
        <p:grpSpPr bwMode="auto">
          <a:xfrm>
            <a:off x="3097035" y="2461867"/>
            <a:ext cx="936625" cy="987425"/>
            <a:chOff x="2586" y="1634"/>
            <a:chExt cx="629" cy="629"/>
          </a:xfrm>
        </p:grpSpPr>
        <p:sp>
          <p:nvSpPr>
            <p:cNvPr id="53" name="Oval 320"/>
            <p:cNvSpPr>
              <a:spLocks noChangeArrowheads="1"/>
            </p:cNvSpPr>
            <p:nvPr/>
          </p:nvSpPr>
          <p:spPr bwMode="auto">
            <a:xfrm>
              <a:off x="2608" y="1661"/>
              <a:ext cx="576" cy="576"/>
            </a:xfrm>
            <a:prstGeom prst="ellipse">
              <a:avLst/>
            </a:prstGeom>
            <a:solidFill>
              <a:schemeClr val="bg1"/>
            </a:solidFill>
            <a:ln w="9525" algn="ctr">
              <a:noFill/>
              <a:round/>
              <a:headEnd/>
              <a:tailEnd/>
            </a:ln>
          </p:spPr>
          <p:txBody>
            <a:bodyPr wrap="none" lIns="79200" tIns="39600" rIns="79200" bIns="39600" anchor="ctr">
              <a:spAutoFit/>
            </a:bodyPr>
            <a:lstStyle/>
            <a:p>
              <a:endParaRPr lang="zh-CN" altLang="zh-CN" sz="1400" b="0">
                <a:solidFill>
                  <a:schemeClr val="bg1"/>
                </a:solidFill>
                <a:latin typeface="FrutigerNext LT Regular" pitchFamily="34" charset="0"/>
                <a:ea typeface="MS PGothic" pitchFamily="34" charset="-128"/>
              </a:endParaRPr>
            </a:p>
          </p:txBody>
        </p:sp>
        <p:pic>
          <p:nvPicPr>
            <p:cNvPr id="54" name="Picture 321" descr="Internet-logo"/>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2586" y="1634"/>
              <a:ext cx="629" cy="629"/>
            </a:xfrm>
            <a:prstGeom prst="rect">
              <a:avLst/>
            </a:prstGeom>
            <a:noFill/>
            <a:ln w="9525">
              <a:noFill/>
              <a:miter lim="800000"/>
              <a:headEnd/>
              <a:tailEnd/>
            </a:ln>
          </p:spPr>
        </p:pic>
      </p:grpSp>
      <p:sp>
        <p:nvSpPr>
          <p:cNvPr id="55" name="Oval 326"/>
          <p:cNvSpPr>
            <a:spLocks noChangeArrowheads="1"/>
          </p:cNvSpPr>
          <p:nvPr/>
        </p:nvSpPr>
        <p:spPr bwMode="auto">
          <a:xfrm rot="5400000">
            <a:off x="6819196" y="2314582"/>
            <a:ext cx="2232025" cy="1073150"/>
          </a:xfrm>
          <a:prstGeom prst="ellipse">
            <a:avLst/>
          </a:prstGeom>
          <a:gradFill rotWithShape="1">
            <a:gsLst>
              <a:gs pos="0">
                <a:srgbClr val="618FFD"/>
              </a:gs>
              <a:gs pos="100000">
                <a:srgbClr val="CDDBFE"/>
              </a:gs>
            </a:gsLst>
            <a:lin ang="5400000" scaled="1"/>
          </a:gradFill>
          <a:ln w="12700">
            <a:noFill/>
            <a:round/>
            <a:headEnd/>
            <a:tailEnd/>
          </a:ln>
        </p:spPr>
        <p:txBody>
          <a:bodyPr rot="10800000" vert="eaVert" lIns="92075" tIns="46038" rIns="92075" bIns="46038"/>
          <a:lstStyle/>
          <a:p>
            <a:pPr eaLnBrk="0" hangingPunct="0">
              <a:spcBef>
                <a:spcPct val="50000"/>
              </a:spcBef>
              <a:spcAft>
                <a:spcPct val="20000"/>
              </a:spcAft>
            </a:pPr>
            <a:endParaRPr lang="en-US" altLang="zh-SG" sz="1400"/>
          </a:p>
        </p:txBody>
      </p:sp>
      <p:pic>
        <p:nvPicPr>
          <p:cNvPr id="56" name="Picture 277"/>
          <p:cNvPicPr>
            <a:picLocks noChangeAspect="1" noChangeArrowheads="1"/>
          </p:cNvPicPr>
          <p:nvPr/>
        </p:nvPicPr>
        <p:blipFill>
          <a:blip r:embed="rId21"/>
          <a:srcRect/>
          <a:stretch>
            <a:fillRect/>
          </a:stretch>
        </p:blipFill>
        <p:spPr bwMode="auto">
          <a:xfrm>
            <a:off x="7548917" y="3363567"/>
            <a:ext cx="823912" cy="242887"/>
          </a:xfrm>
          <a:prstGeom prst="rect">
            <a:avLst/>
          </a:prstGeom>
          <a:noFill/>
          <a:ln w="9525" algn="ctr">
            <a:noFill/>
            <a:miter lim="800000"/>
            <a:headEnd/>
            <a:tailEnd/>
          </a:ln>
        </p:spPr>
      </p:pic>
      <p:pic>
        <p:nvPicPr>
          <p:cNvPr id="57" name="Picture 278"/>
          <p:cNvPicPr>
            <a:picLocks noChangeAspect="1" noChangeArrowheads="1"/>
          </p:cNvPicPr>
          <p:nvPr/>
        </p:nvPicPr>
        <p:blipFill>
          <a:blip r:embed="rId22"/>
          <a:srcRect/>
          <a:stretch>
            <a:fillRect/>
          </a:stretch>
        </p:blipFill>
        <p:spPr bwMode="auto">
          <a:xfrm>
            <a:off x="7548917" y="2061817"/>
            <a:ext cx="704850" cy="252412"/>
          </a:xfrm>
          <a:prstGeom prst="rect">
            <a:avLst/>
          </a:prstGeom>
          <a:noFill/>
          <a:ln w="9525" algn="ctr">
            <a:noFill/>
            <a:miter lim="800000"/>
            <a:headEnd/>
            <a:tailEnd/>
          </a:ln>
        </p:spPr>
      </p:pic>
      <p:pic>
        <p:nvPicPr>
          <p:cNvPr id="58" name="Picture 279"/>
          <p:cNvPicPr>
            <a:picLocks noChangeAspect="1" noChangeArrowheads="1"/>
          </p:cNvPicPr>
          <p:nvPr/>
        </p:nvPicPr>
        <p:blipFill>
          <a:blip r:embed="rId23"/>
          <a:srcRect/>
          <a:stretch>
            <a:fillRect/>
          </a:stretch>
        </p:blipFill>
        <p:spPr bwMode="auto">
          <a:xfrm>
            <a:off x="7548917" y="2547592"/>
            <a:ext cx="763587" cy="254000"/>
          </a:xfrm>
          <a:prstGeom prst="rect">
            <a:avLst/>
          </a:prstGeom>
          <a:noFill/>
          <a:ln w="9525" algn="ctr">
            <a:noFill/>
            <a:miter lim="800000"/>
            <a:headEnd/>
            <a:tailEnd/>
          </a:ln>
        </p:spPr>
      </p:pic>
      <p:pic>
        <p:nvPicPr>
          <p:cNvPr id="59" name="Picture 280"/>
          <p:cNvPicPr>
            <a:picLocks noChangeAspect="1" noChangeArrowheads="1"/>
          </p:cNvPicPr>
          <p:nvPr/>
        </p:nvPicPr>
        <p:blipFill>
          <a:blip r:embed="rId24"/>
          <a:srcRect/>
          <a:stretch>
            <a:fillRect/>
          </a:stretch>
        </p:blipFill>
        <p:spPr bwMode="auto">
          <a:xfrm>
            <a:off x="7548917" y="2957167"/>
            <a:ext cx="763587" cy="260350"/>
          </a:xfrm>
          <a:prstGeom prst="rect">
            <a:avLst/>
          </a:prstGeom>
          <a:noFill/>
          <a:ln w="9525" algn="ctr">
            <a:noFill/>
            <a:miter lim="800000"/>
            <a:headEnd/>
            <a:tailEnd/>
          </a:ln>
        </p:spPr>
      </p:pic>
      <p:sp>
        <p:nvSpPr>
          <p:cNvPr id="60" name="Text Box 327"/>
          <p:cNvSpPr txBox="1">
            <a:spLocks noChangeArrowheads="1"/>
          </p:cNvSpPr>
          <p:nvPr/>
        </p:nvSpPr>
        <p:spPr bwMode="auto">
          <a:xfrm>
            <a:off x="6886221" y="4222934"/>
            <a:ext cx="1998133" cy="369332"/>
          </a:xfrm>
          <a:prstGeom prst="rect">
            <a:avLst/>
          </a:prstGeom>
          <a:noFill/>
          <a:ln w="9525">
            <a:noFill/>
            <a:miter lim="800000"/>
            <a:headEnd/>
            <a:tailEnd/>
          </a:ln>
        </p:spPr>
        <p:txBody>
          <a:bodyPr wrap="square">
            <a:spAutoFit/>
          </a:bodyPr>
          <a:lstStyle/>
          <a:p>
            <a:pPr>
              <a:spcBef>
                <a:spcPct val="50000"/>
              </a:spcBef>
            </a:pPr>
            <a:r>
              <a:rPr lang="en-US" altLang="zh-CN" b="1" dirty="0">
                <a:solidFill>
                  <a:srgbClr val="FFFF00"/>
                </a:solidFill>
                <a:latin typeface="+mj-lt"/>
                <a:ea typeface="华文细黑" pitchFamily="2" charset="-122"/>
              </a:rPr>
              <a:t> </a:t>
            </a:r>
            <a:r>
              <a:rPr lang="en-US" altLang="zh-CN" b="1" dirty="0" smtClean="0">
                <a:solidFill>
                  <a:srgbClr val="FFFF00"/>
                </a:solidFill>
                <a:latin typeface="+mj-lt"/>
                <a:ea typeface="华文细黑" pitchFamily="2" charset="-122"/>
              </a:rPr>
              <a:t>         </a:t>
            </a:r>
            <a:r>
              <a:rPr lang="en-US" altLang="zh-CN" b="1" dirty="0" smtClean="0">
                <a:solidFill>
                  <a:srgbClr val="FFFF00"/>
                </a:solidFill>
                <a:latin typeface="+mj-lt"/>
                <a:ea typeface="黑体" pitchFamily="2" charset="-122"/>
              </a:rPr>
              <a:t>I</a:t>
            </a:r>
            <a:r>
              <a:rPr lang="en-US" altLang="zh-CN" b="1" dirty="0" smtClean="0">
                <a:solidFill>
                  <a:srgbClr val="FFFF00"/>
                </a:solidFill>
                <a:latin typeface="+mj-lt"/>
                <a:ea typeface="华文细黑" pitchFamily="2" charset="-122"/>
              </a:rPr>
              <a:t>ntegration </a:t>
            </a:r>
            <a:endParaRPr lang="en-US" altLang="zh-CN" b="1" dirty="0">
              <a:solidFill>
                <a:srgbClr val="FFFF00"/>
              </a:solidFill>
              <a:latin typeface="+mj-lt"/>
              <a:ea typeface="华文细黑" pitchFamily="2" charset="-122"/>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0665" y="1290031"/>
            <a:ext cx="7038624" cy="3785652"/>
          </a:xfrm>
          <a:prstGeom prst="rect">
            <a:avLst/>
          </a:prstGeom>
        </p:spPr>
        <p:txBody>
          <a:bodyPr wrap="square">
            <a:spAutoFit/>
          </a:bodyPr>
          <a:lstStyle/>
          <a:p>
            <a:pPr marL="292100" indent="-292100" defTabSz="1001713">
              <a:buFontTx/>
              <a:buChar char="•"/>
            </a:pPr>
            <a:r>
              <a:rPr lang="en-US" altLang="zh-CN" sz="2400" b="1" dirty="0" smtClean="0">
                <a:solidFill>
                  <a:srgbClr val="FFC000"/>
                </a:solidFill>
                <a:effectLst>
                  <a:outerShdw blurRad="38100" dist="38100" dir="2700000" algn="tl">
                    <a:srgbClr val="000000">
                      <a:alpha val="43137"/>
                    </a:srgbClr>
                  </a:outerShdw>
                </a:effectLst>
                <a:latin typeface="+mn-lt"/>
              </a:rPr>
              <a:t>Intelligent cities will be the communication between people of P2P expanded into the machine and machine of the communication between M2M; </a:t>
            </a:r>
          </a:p>
          <a:p>
            <a:pPr marL="292100" indent="-292100" defTabSz="1001713">
              <a:buFontTx/>
              <a:buChar char="•"/>
            </a:pPr>
            <a:r>
              <a:rPr lang="en-US" altLang="zh-CN" sz="2400" b="1" dirty="0" smtClean="0">
                <a:solidFill>
                  <a:srgbClr val="FFC000"/>
                </a:solidFill>
                <a:effectLst>
                  <a:outerShdw blurRad="38100" dist="38100" dir="2700000" algn="tl">
                    <a:srgbClr val="000000">
                      <a:alpha val="43137"/>
                    </a:srgbClr>
                  </a:outerShdw>
                </a:effectLst>
                <a:latin typeface="+mn-lt"/>
              </a:rPr>
              <a:t>Communications network + Internet + content networking constitute the basis of network information intelligent city; </a:t>
            </a:r>
          </a:p>
          <a:p>
            <a:pPr marL="292100" indent="-292100" defTabSz="1001713">
              <a:buFontTx/>
              <a:buChar char="•"/>
            </a:pPr>
            <a:r>
              <a:rPr lang="en-US" altLang="zh-CN" sz="2400" b="1" dirty="0" smtClean="0">
                <a:solidFill>
                  <a:srgbClr val="FFC000"/>
                </a:solidFill>
                <a:effectLst>
                  <a:outerShdw blurRad="38100" dist="38100" dir="2700000" algn="tl">
                    <a:srgbClr val="000000">
                      <a:alpha val="43137"/>
                    </a:srgbClr>
                  </a:outerShdw>
                </a:effectLst>
                <a:latin typeface="+mn-lt"/>
              </a:rPr>
              <a:t>In "3 web" on superposition city informatization and make cities more intelligent; </a:t>
            </a:r>
          </a:p>
          <a:p>
            <a:pPr marL="292100" indent="-292100" defTabSz="1001713">
              <a:buFontTx/>
              <a:buChar char="•"/>
            </a:pPr>
            <a:r>
              <a:rPr lang="en-US" altLang="zh-CN" sz="2400" b="1" dirty="0" smtClean="0">
                <a:solidFill>
                  <a:srgbClr val="FFC000"/>
                </a:solidFill>
                <a:effectLst>
                  <a:outerShdw blurRad="38100" dist="38100" dir="2700000" algn="tl">
                    <a:srgbClr val="000000">
                      <a:alpha val="43137"/>
                    </a:srgbClr>
                  </a:outerShdw>
                </a:effectLst>
                <a:latin typeface="+mn-lt"/>
              </a:rPr>
              <a:t>Based on the unified frame integration platform, and give full play to the coordination effect; </a:t>
            </a:r>
            <a:endParaRPr lang="en-US" altLang="zh-CN" sz="2400" b="1" dirty="0">
              <a:solidFill>
                <a:srgbClr val="FFC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3424" y="320644"/>
            <a:ext cx="4591000" cy="461665"/>
          </a:xfrm>
          <a:prstGeom prst="rect">
            <a:avLst/>
          </a:prstGeom>
        </p:spPr>
        <p:txBody>
          <a:bodyPr wrap="none">
            <a:spAutoFit/>
          </a:bodyPr>
          <a:lstStyle/>
          <a:p>
            <a:r>
              <a:rPr lang="en-US" altLang="zh-CN" sz="2400" b="1" dirty="0" smtClean="0">
                <a:solidFill>
                  <a:srgbClr val="FFFF00"/>
                </a:solidFill>
                <a:latin typeface="+mj-lt"/>
              </a:rPr>
              <a:t>The Green intelligent city Solution </a:t>
            </a:r>
            <a:endParaRPr lang="zh-CN" altLang="en-US" sz="2400" dirty="0">
              <a:solidFill>
                <a:srgbClr val="FFFF00"/>
              </a:solidFill>
              <a:latin typeface="+mj-lt"/>
            </a:endParaRPr>
          </a:p>
        </p:txBody>
      </p:sp>
      <p:sp>
        <p:nvSpPr>
          <p:cNvPr id="5" name="Text Box 9"/>
          <p:cNvSpPr txBox="1">
            <a:spLocks noChangeArrowheads="1"/>
          </p:cNvSpPr>
          <p:nvPr/>
        </p:nvSpPr>
        <p:spPr bwMode="auto">
          <a:xfrm>
            <a:off x="3889545" y="2934580"/>
            <a:ext cx="3086977" cy="655166"/>
          </a:xfrm>
          <a:prstGeom prst="rect">
            <a:avLst/>
          </a:prstGeom>
          <a:solidFill>
            <a:srgbClr val="003366"/>
          </a:solidFill>
          <a:ln w="9525">
            <a:noFill/>
            <a:miter lim="800000"/>
            <a:headEnd/>
            <a:tailEnd/>
          </a:ln>
          <a:effectLst>
            <a:outerShdw dist="35921" dir="2700000" algn="ctr" rotWithShape="0">
              <a:schemeClr val="bg2">
                <a:alpha val="50000"/>
              </a:schemeClr>
            </a:outerShdw>
          </a:effectLst>
        </p:spPr>
        <p:txBody>
          <a:bodyPr wrap="square" lIns="100191" tIns="50095" rIns="100191" bIns="50095">
            <a:spAutoFit/>
          </a:bodyPr>
          <a:lstStyle/>
          <a:p>
            <a:pPr defTabSz="1001713">
              <a:defRPr/>
            </a:pPr>
            <a:r>
              <a:rPr kumimoji="1" lang="en-US" altLang="zh-CN" b="1" dirty="0" smtClean="0">
                <a:solidFill>
                  <a:srgbClr val="FFC000"/>
                </a:solidFill>
                <a:latin typeface="+mj-lt"/>
                <a:ea typeface="MS PGothic" pitchFamily="34" charset="-128"/>
              </a:rPr>
              <a:t>Build </a:t>
            </a:r>
            <a:r>
              <a:rPr kumimoji="1" lang="en-US" altLang="zh-CN" b="1" dirty="0">
                <a:solidFill>
                  <a:srgbClr val="FFC000"/>
                </a:solidFill>
                <a:latin typeface="+mj-lt"/>
                <a:ea typeface="MS PGothic" pitchFamily="34" charset="-128"/>
              </a:rPr>
              <a:t>unified management and intelligent city </a:t>
            </a:r>
            <a:endParaRPr kumimoji="1" lang="zh-CN" altLang="en-US" b="1" dirty="0">
              <a:solidFill>
                <a:srgbClr val="FFC000"/>
              </a:solidFill>
              <a:latin typeface="+mj-lt"/>
              <a:ea typeface="MS PGothic" pitchFamily="34" charset="-128"/>
            </a:endParaRPr>
          </a:p>
        </p:txBody>
      </p:sp>
      <p:sp>
        <p:nvSpPr>
          <p:cNvPr id="6" name="Text Box 12"/>
          <p:cNvSpPr txBox="1">
            <a:spLocks noChangeArrowheads="1"/>
          </p:cNvSpPr>
          <p:nvPr/>
        </p:nvSpPr>
        <p:spPr bwMode="auto">
          <a:xfrm>
            <a:off x="3945455" y="4057295"/>
            <a:ext cx="3031067" cy="765966"/>
          </a:xfrm>
          <a:prstGeom prst="rect">
            <a:avLst/>
          </a:prstGeom>
          <a:solidFill>
            <a:srgbClr val="003366"/>
          </a:solidFill>
          <a:ln w="9525">
            <a:noFill/>
            <a:miter lim="800000"/>
            <a:headEnd/>
            <a:tailEnd/>
          </a:ln>
          <a:effectLst>
            <a:outerShdw dist="35921" dir="2700000" algn="ctr" rotWithShape="0">
              <a:schemeClr val="bg2">
                <a:alpha val="50000"/>
              </a:schemeClr>
            </a:outerShdw>
          </a:effectLst>
        </p:spPr>
        <p:txBody>
          <a:bodyPr wrap="square" lIns="100191" tIns="50095" rIns="100191" bIns="50095">
            <a:spAutoFit/>
          </a:bodyPr>
          <a:lstStyle/>
          <a:p>
            <a:pPr defTabSz="1001713">
              <a:lnSpc>
                <a:spcPct val="120000"/>
              </a:lnSpc>
              <a:buSzPct val="80000"/>
              <a:buFont typeface="Wingdings" pitchFamily="2" charset="2"/>
              <a:buNone/>
              <a:defRPr/>
            </a:pPr>
            <a:r>
              <a:rPr kumimoji="1" lang="en-US" altLang="zh-CN" b="1" dirty="0" smtClean="0">
                <a:solidFill>
                  <a:srgbClr val="FFC000"/>
                </a:solidFill>
                <a:latin typeface="+mj-lt"/>
                <a:ea typeface="MS PGothic" pitchFamily="34" charset="-128"/>
              </a:rPr>
              <a:t>Build </a:t>
            </a:r>
            <a:r>
              <a:rPr kumimoji="1" lang="en-US" altLang="zh-CN" b="1" dirty="0">
                <a:solidFill>
                  <a:srgbClr val="FFC000"/>
                </a:solidFill>
                <a:latin typeface="+mj-lt"/>
                <a:ea typeface="MS PGothic" pitchFamily="34" charset="-128"/>
              </a:rPr>
              <a:t>a complete and scientific standard</a:t>
            </a:r>
            <a:endParaRPr kumimoji="1" lang="zh-CN" altLang="en-US" b="1" dirty="0">
              <a:solidFill>
                <a:srgbClr val="FFC000"/>
              </a:solidFill>
              <a:latin typeface="+mj-lt"/>
              <a:ea typeface="MS PGothic" pitchFamily="34" charset="-128"/>
            </a:endParaRPr>
          </a:p>
        </p:txBody>
      </p:sp>
      <p:pic>
        <p:nvPicPr>
          <p:cNvPr id="7" name="Picture 13" descr="图片7"/>
          <p:cNvPicPr>
            <a:picLocks noChangeAspect="1" noChangeArrowheads="1"/>
          </p:cNvPicPr>
          <p:nvPr/>
        </p:nvPicPr>
        <p:blipFill>
          <a:blip r:embed="rId2"/>
          <a:srcRect t="13597" r="70280" b="11679"/>
          <a:stretch>
            <a:fillRect/>
          </a:stretch>
        </p:blipFill>
        <p:spPr bwMode="auto">
          <a:xfrm>
            <a:off x="857957" y="1030331"/>
            <a:ext cx="3589197" cy="4444780"/>
          </a:xfrm>
          <a:prstGeom prst="rect">
            <a:avLst/>
          </a:prstGeom>
          <a:noFill/>
          <a:ln w="9525">
            <a:noFill/>
            <a:miter lim="800000"/>
            <a:headEnd/>
            <a:tailEnd/>
          </a:ln>
        </p:spPr>
      </p:pic>
      <p:sp>
        <p:nvSpPr>
          <p:cNvPr id="8" name="Text Box 17"/>
          <p:cNvSpPr txBox="1">
            <a:spLocks noChangeArrowheads="1"/>
          </p:cNvSpPr>
          <p:nvPr/>
        </p:nvSpPr>
        <p:spPr bwMode="auto">
          <a:xfrm>
            <a:off x="3967857" y="5128682"/>
            <a:ext cx="2997376" cy="655166"/>
          </a:xfrm>
          <a:prstGeom prst="rect">
            <a:avLst/>
          </a:prstGeom>
          <a:solidFill>
            <a:srgbClr val="003366"/>
          </a:solidFill>
          <a:ln w="9525">
            <a:noFill/>
            <a:miter lim="800000"/>
            <a:headEnd/>
            <a:tailEnd/>
          </a:ln>
          <a:effectLst>
            <a:outerShdw dist="35921" dir="2700000" algn="ctr" rotWithShape="0">
              <a:schemeClr val="bg2">
                <a:alpha val="50000"/>
              </a:schemeClr>
            </a:outerShdw>
          </a:effectLst>
        </p:spPr>
        <p:txBody>
          <a:bodyPr wrap="square" lIns="100191" tIns="50095" rIns="100191" bIns="50095">
            <a:spAutoFit/>
          </a:bodyPr>
          <a:lstStyle/>
          <a:p>
            <a:pPr defTabSz="1001713">
              <a:spcBef>
                <a:spcPct val="20000"/>
              </a:spcBef>
              <a:buSzPct val="80000"/>
              <a:buFont typeface="Wingdings" pitchFamily="2" charset="2"/>
              <a:buNone/>
            </a:pPr>
            <a:r>
              <a:rPr kumimoji="1" lang="en-US" altLang="zh-CN" b="1" dirty="0" smtClean="0">
                <a:solidFill>
                  <a:srgbClr val="FFC000"/>
                </a:solidFill>
                <a:latin typeface="+mj-lt"/>
                <a:ea typeface="MS PGothic" pitchFamily="34" charset="-128"/>
              </a:rPr>
              <a:t>Looking </a:t>
            </a:r>
            <a:r>
              <a:rPr kumimoji="1" lang="en-US" altLang="zh-CN" b="1" dirty="0">
                <a:solidFill>
                  <a:srgbClr val="FFC000"/>
                </a:solidFill>
                <a:latin typeface="+mj-lt"/>
                <a:ea typeface="MS PGothic" pitchFamily="34" charset="-128"/>
              </a:rPr>
              <a:t>for a suitable building model</a:t>
            </a:r>
          </a:p>
        </p:txBody>
      </p:sp>
      <p:sp>
        <p:nvSpPr>
          <p:cNvPr id="9" name="Text Box 18"/>
          <p:cNvSpPr txBox="1">
            <a:spLocks noChangeArrowheads="1"/>
          </p:cNvSpPr>
          <p:nvPr/>
        </p:nvSpPr>
        <p:spPr bwMode="auto">
          <a:xfrm>
            <a:off x="3939861" y="871871"/>
            <a:ext cx="2980260" cy="655166"/>
          </a:xfrm>
          <a:prstGeom prst="rect">
            <a:avLst/>
          </a:prstGeom>
          <a:solidFill>
            <a:srgbClr val="003366"/>
          </a:solidFill>
          <a:ln w="9525">
            <a:noFill/>
            <a:miter lim="800000"/>
            <a:headEnd/>
            <a:tailEnd/>
          </a:ln>
          <a:effectLst>
            <a:outerShdw dist="35921" dir="2700000" algn="ctr" rotWithShape="0">
              <a:schemeClr val="bg2">
                <a:alpha val="50000"/>
              </a:schemeClr>
            </a:outerShdw>
          </a:effectLst>
        </p:spPr>
        <p:txBody>
          <a:bodyPr wrap="square" lIns="100191" tIns="50095" rIns="100191" bIns="50095">
            <a:spAutoFit/>
          </a:bodyPr>
          <a:lstStyle/>
          <a:p>
            <a:pPr defTabSz="1001713">
              <a:defRPr/>
            </a:pPr>
            <a:r>
              <a:rPr kumimoji="1" lang="en-US" altLang="zh-CN" b="1" dirty="0" smtClean="0">
                <a:solidFill>
                  <a:srgbClr val="FFC000"/>
                </a:solidFill>
                <a:latin typeface="+mj-lt"/>
                <a:ea typeface="MS PGothic" pitchFamily="34" charset="-128"/>
              </a:rPr>
              <a:t>Establish </a:t>
            </a:r>
            <a:r>
              <a:rPr kumimoji="1" lang="en-US" altLang="zh-CN" b="1" dirty="0">
                <a:solidFill>
                  <a:srgbClr val="FFC000"/>
                </a:solidFill>
                <a:latin typeface="+mj-lt"/>
                <a:ea typeface="MS PGothic" pitchFamily="34" charset="-128"/>
              </a:rPr>
              <a:t>a clear development planning </a:t>
            </a:r>
          </a:p>
        </p:txBody>
      </p:sp>
      <p:sp>
        <p:nvSpPr>
          <p:cNvPr id="10" name="Text Box 21"/>
          <p:cNvSpPr txBox="1">
            <a:spLocks noChangeArrowheads="1"/>
          </p:cNvSpPr>
          <p:nvPr/>
        </p:nvSpPr>
        <p:spPr bwMode="auto">
          <a:xfrm>
            <a:off x="3952701" y="1936925"/>
            <a:ext cx="3001243" cy="378167"/>
          </a:xfrm>
          <a:prstGeom prst="rect">
            <a:avLst/>
          </a:prstGeom>
          <a:solidFill>
            <a:srgbClr val="003366"/>
          </a:solidFill>
          <a:ln w="9525">
            <a:noFill/>
            <a:miter lim="800000"/>
            <a:headEnd/>
            <a:tailEnd/>
          </a:ln>
          <a:effectLst>
            <a:outerShdw dist="35921" dir="2700000" algn="ctr" rotWithShape="0">
              <a:schemeClr val="bg2">
                <a:alpha val="50000"/>
              </a:schemeClr>
            </a:outerShdw>
          </a:effectLst>
        </p:spPr>
        <p:txBody>
          <a:bodyPr wrap="square" lIns="100191" tIns="50095" rIns="100191" bIns="50095">
            <a:spAutoFit/>
          </a:bodyPr>
          <a:lstStyle/>
          <a:p>
            <a:pPr defTabSz="1001713">
              <a:defRPr/>
            </a:pPr>
            <a:r>
              <a:rPr kumimoji="1" lang="en-US" altLang="zh-CN" b="1" dirty="0" smtClean="0">
                <a:solidFill>
                  <a:srgbClr val="FFC000"/>
                </a:solidFill>
                <a:latin typeface="+mj-lt"/>
                <a:ea typeface="华文细黑" pitchFamily="2" charset="-122"/>
              </a:rPr>
              <a:t>Build </a:t>
            </a:r>
            <a:r>
              <a:rPr kumimoji="1" lang="en-US" altLang="zh-CN" b="1" dirty="0">
                <a:solidFill>
                  <a:srgbClr val="FFC000"/>
                </a:solidFill>
                <a:latin typeface="+mj-lt"/>
                <a:ea typeface="华文细黑" pitchFamily="2" charset="-122"/>
              </a:rPr>
              <a:t>a appreciable city</a:t>
            </a:r>
          </a:p>
        </p:txBody>
      </p:sp>
      <p:sp>
        <p:nvSpPr>
          <p:cNvPr id="13" name="Line 24"/>
          <p:cNvSpPr>
            <a:spLocks noChangeShapeType="1"/>
          </p:cNvSpPr>
          <p:nvPr/>
        </p:nvSpPr>
        <p:spPr bwMode="auto">
          <a:xfrm flipV="1">
            <a:off x="1467532" y="2066144"/>
            <a:ext cx="2520000" cy="0"/>
          </a:xfrm>
          <a:prstGeom prst="line">
            <a:avLst/>
          </a:prstGeom>
          <a:noFill/>
          <a:ln w="28575">
            <a:solidFill>
              <a:srgbClr val="003366"/>
            </a:solidFill>
            <a:round/>
            <a:headEnd/>
            <a:tailEnd/>
          </a:ln>
        </p:spPr>
        <p:txBody>
          <a:bodyPr/>
          <a:lstStyle/>
          <a:p>
            <a:endParaRPr lang="zh-CN" altLang="en-US"/>
          </a:p>
        </p:txBody>
      </p:sp>
      <p:sp>
        <p:nvSpPr>
          <p:cNvPr id="14" name="Line 24"/>
          <p:cNvSpPr>
            <a:spLocks noChangeShapeType="1"/>
          </p:cNvSpPr>
          <p:nvPr/>
        </p:nvSpPr>
        <p:spPr bwMode="auto">
          <a:xfrm flipV="1">
            <a:off x="1066770" y="3211983"/>
            <a:ext cx="2880000" cy="0"/>
          </a:xfrm>
          <a:prstGeom prst="line">
            <a:avLst/>
          </a:prstGeom>
          <a:noFill/>
          <a:ln w="28575">
            <a:solidFill>
              <a:srgbClr val="003366"/>
            </a:solidFill>
            <a:round/>
            <a:headEnd/>
            <a:tailEnd/>
          </a:ln>
        </p:spPr>
        <p:txBody>
          <a:bodyPr/>
          <a:lstStyle/>
          <a:p>
            <a:endParaRPr lang="zh-CN" altLang="en-US"/>
          </a:p>
        </p:txBody>
      </p:sp>
      <p:sp>
        <p:nvSpPr>
          <p:cNvPr id="15" name="Line 24"/>
          <p:cNvSpPr>
            <a:spLocks noChangeShapeType="1"/>
          </p:cNvSpPr>
          <p:nvPr/>
        </p:nvSpPr>
        <p:spPr bwMode="auto">
          <a:xfrm flipV="1">
            <a:off x="1608644" y="4363454"/>
            <a:ext cx="2340000" cy="0"/>
          </a:xfrm>
          <a:prstGeom prst="line">
            <a:avLst/>
          </a:prstGeom>
          <a:noFill/>
          <a:ln w="28575">
            <a:solidFill>
              <a:srgbClr val="003366"/>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6"/>
          <p:cNvSpPr>
            <a:spLocks noChangeArrowheads="1"/>
          </p:cNvSpPr>
          <p:nvPr/>
        </p:nvSpPr>
        <p:spPr bwMode="auto">
          <a:xfrm>
            <a:off x="7149395" y="2156173"/>
            <a:ext cx="1259875" cy="360896"/>
          </a:xfrm>
          <a:prstGeom prst="flowChartAlternateProcess">
            <a:avLst/>
          </a:prstGeom>
          <a:solidFill>
            <a:schemeClr val="hlink"/>
          </a:solidFill>
          <a:ln w="9525" algn="ctr">
            <a:solidFill>
              <a:schemeClr val="tx1"/>
            </a:solidFill>
            <a:miter lim="800000"/>
            <a:headEnd/>
            <a:tailEnd/>
          </a:ln>
        </p:spPr>
        <p:txBody>
          <a:bodyPr wrap="square" lIns="79200" tIns="39600" rIns="79200" bIns="39600" anchor="ctr">
            <a:spAutoFit/>
          </a:bodyPr>
          <a:lstStyle/>
          <a:p>
            <a:endParaRPr lang="en-US" sz="1600" b="1">
              <a:solidFill>
                <a:srgbClr val="FFC000"/>
              </a:solidFill>
              <a:latin typeface="+mj-lt"/>
              <a:ea typeface="MS PGothic" pitchFamily="34" charset="-128"/>
            </a:endParaRPr>
          </a:p>
        </p:txBody>
      </p:sp>
      <p:grpSp>
        <p:nvGrpSpPr>
          <p:cNvPr id="9" name="组合 122"/>
          <p:cNvGrpSpPr>
            <a:grpSpLocks/>
          </p:cNvGrpSpPr>
          <p:nvPr/>
        </p:nvGrpSpPr>
        <p:grpSpPr bwMode="auto">
          <a:xfrm>
            <a:off x="3709987" y="4873266"/>
            <a:ext cx="1272945" cy="528737"/>
            <a:chOff x="4296553" y="5218667"/>
            <a:chExt cx="1236662" cy="720544"/>
          </a:xfrm>
        </p:grpSpPr>
        <p:pic>
          <p:nvPicPr>
            <p:cNvPr id="10" name="Picture 13">
              <a:hlinkClick r:id="rId2"/>
            </p:cNvPr>
            <p:cNvPicPr>
              <a:picLocks noChangeArrowheads="1"/>
            </p:cNvPicPr>
            <p:nvPr/>
          </p:nvPicPr>
          <p:blipFill>
            <a:blip r:embed="rId3"/>
            <a:srcRect/>
            <a:stretch>
              <a:fillRect/>
            </a:stretch>
          </p:blipFill>
          <p:spPr bwMode="auto">
            <a:xfrm>
              <a:off x="4742640" y="5218667"/>
              <a:ext cx="360363" cy="360363"/>
            </a:xfrm>
            <a:prstGeom prst="rect">
              <a:avLst/>
            </a:prstGeom>
            <a:noFill/>
            <a:ln w="9525">
              <a:solidFill>
                <a:srgbClr val="C0C0C0"/>
              </a:solidFill>
              <a:miter lim="800000"/>
              <a:headEnd/>
              <a:tailEnd/>
            </a:ln>
          </p:spPr>
        </p:pic>
        <p:sp>
          <p:nvSpPr>
            <p:cNvPr id="11" name="Text Box 56"/>
            <p:cNvSpPr txBox="1">
              <a:spLocks noChangeArrowheads="1"/>
            </p:cNvSpPr>
            <p:nvPr/>
          </p:nvSpPr>
          <p:spPr bwMode="auto">
            <a:xfrm>
              <a:off x="4296553" y="5600941"/>
              <a:ext cx="1236662" cy="338270"/>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RFID Reader</a:t>
              </a:r>
            </a:p>
          </p:txBody>
        </p:sp>
      </p:grpSp>
      <p:grpSp>
        <p:nvGrpSpPr>
          <p:cNvPr id="12" name="组合 125"/>
          <p:cNvGrpSpPr>
            <a:grpSpLocks/>
          </p:cNvGrpSpPr>
          <p:nvPr/>
        </p:nvGrpSpPr>
        <p:grpSpPr bwMode="auto">
          <a:xfrm>
            <a:off x="4672012" y="4873267"/>
            <a:ext cx="1272945" cy="524081"/>
            <a:chOff x="5258578" y="5218667"/>
            <a:chExt cx="1236662" cy="714786"/>
          </a:xfrm>
        </p:grpSpPr>
        <p:pic>
          <p:nvPicPr>
            <p:cNvPr id="13" name="Picture 38"/>
            <p:cNvPicPr>
              <a:picLocks noChangeArrowheads="1"/>
            </p:cNvPicPr>
            <p:nvPr/>
          </p:nvPicPr>
          <p:blipFill>
            <a:blip r:embed="rId4"/>
            <a:srcRect/>
            <a:stretch>
              <a:fillRect/>
            </a:stretch>
          </p:blipFill>
          <p:spPr bwMode="auto">
            <a:xfrm>
              <a:off x="5695140" y="5218667"/>
              <a:ext cx="360363" cy="360363"/>
            </a:xfrm>
            <a:prstGeom prst="rect">
              <a:avLst/>
            </a:prstGeom>
            <a:noFill/>
            <a:ln w="9525">
              <a:solidFill>
                <a:srgbClr val="C0C0C0"/>
              </a:solidFill>
              <a:miter lim="800000"/>
              <a:headEnd/>
              <a:tailEnd/>
            </a:ln>
          </p:spPr>
        </p:pic>
        <p:sp>
          <p:nvSpPr>
            <p:cNvPr id="14" name="Text Box 56"/>
            <p:cNvSpPr txBox="1">
              <a:spLocks noChangeArrowheads="1"/>
            </p:cNvSpPr>
            <p:nvPr/>
          </p:nvSpPr>
          <p:spPr bwMode="auto">
            <a:xfrm>
              <a:off x="5258578" y="5594905"/>
              <a:ext cx="1236662" cy="338548"/>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dirty="0">
                  <a:solidFill>
                    <a:srgbClr val="FFC000"/>
                  </a:solidFill>
                  <a:latin typeface="+mj-lt"/>
                  <a:ea typeface="华文细黑" pitchFamily="2" charset="-122"/>
                </a:rPr>
                <a:t>Camera</a:t>
              </a:r>
            </a:p>
          </p:txBody>
        </p:sp>
      </p:grpSp>
      <p:grpSp>
        <p:nvGrpSpPr>
          <p:cNvPr id="15" name="组合 124"/>
          <p:cNvGrpSpPr>
            <a:grpSpLocks/>
          </p:cNvGrpSpPr>
          <p:nvPr/>
        </p:nvGrpSpPr>
        <p:grpSpPr bwMode="auto">
          <a:xfrm>
            <a:off x="5672138" y="4873267"/>
            <a:ext cx="1598128" cy="704610"/>
            <a:chOff x="6057928" y="5218667"/>
            <a:chExt cx="1552266" cy="960659"/>
          </a:xfrm>
        </p:grpSpPr>
        <p:pic>
          <p:nvPicPr>
            <p:cNvPr id="16" name="Picture 131"/>
            <p:cNvPicPr>
              <a:picLocks noChangeArrowheads="1"/>
            </p:cNvPicPr>
            <p:nvPr/>
          </p:nvPicPr>
          <p:blipFill>
            <a:blip r:embed="rId5"/>
            <a:srcRect/>
            <a:stretch>
              <a:fillRect/>
            </a:stretch>
          </p:blipFill>
          <p:spPr bwMode="auto">
            <a:xfrm>
              <a:off x="6647640" y="5218667"/>
              <a:ext cx="360363" cy="363538"/>
            </a:xfrm>
            <a:prstGeom prst="rect">
              <a:avLst/>
            </a:prstGeom>
            <a:noFill/>
            <a:ln w="28575">
              <a:solidFill>
                <a:srgbClr val="B2B2B2"/>
              </a:solidFill>
              <a:miter lim="800000"/>
              <a:headEnd/>
              <a:tailEnd/>
            </a:ln>
          </p:spPr>
        </p:pic>
        <p:sp>
          <p:nvSpPr>
            <p:cNvPr id="17" name="Text Box 56"/>
            <p:cNvSpPr txBox="1">
              <a:spLocks noChangeArrowheads="1"/>
            </p:cNvSpPr>
            <p:nvPr/>
          </p:nvSpPr>
          <p:spPr bwMode="auto">
            <a:xfrm>
              <a:off x="6057928" y="5594769"/>
              <a:ext cx="1552266" cy="584557"/>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dirty="0">
                  <a:solidFill>
                    <a:srgbClr val="FFC000"/>
                  </a:solidFill>
                  <a:latin typeface="+mj-lt"/>
                  <a:ea typeface="华文细黑" pitchFamily="2" charset="-122"/>
                </a:rPr>
                <a:t>Information collect terminal</a:t>
              </a:r>
            </a:p>
          </p:txBody>
        </p:sp>
      </p:grpSp>
      <p:grpSp>
        <p:nvGrpSpPr>
          <p:cNvPr id="18" name="组合 120"/>
          <p:cNvGrpSpPr>
            <a:grpSpLocks/>
          </p:cNvGrpSpPr>
          <p:nvPr/>
        </p:nvGrpSpPr>
        <p:grpSpPr bwMode="auto">
          <a:xfrm>
            <a:off x="2195512" y="4843106"/>
            <a:ext cx="431397" cy="524081"/>
            <a:chOff x="2809065" y="5218667"/>
            <a:chExt cx="419100" cy="714787"/>
          </a:xfrm>
        </p:grpSpPr>
        <p:pic>
          <p:nvPicPr>
            <p:cNvPr id="19" name="Picture 7" descr="Compaq Presario 1400-Wireless Internet SMALLER"/>
            <p:cNvPicPr>
              <a:picLocks noChangeArrowheads="1"/>
            </p:cNvPicPr>
            <p:nvPr/>
          </p:nvPicPr>
          <p:blipFill>
            <a:blip r:embed="rId6"/>
            <a:srcRect/>
            <a:stretch>
              <a:fillRect/>
            </a:stretch>
          </p:blipFill>
          <p:spPr bwMode="auto">
            <a:xfrm>
              <a:off x="2839228" y="5218667"/>
              <a:ext cx="360362" cy="360363"/>
            </a:xfrm>
            <a:prstGeom prst="rect">
              <a:avLst/>
            </a:prstGeom>
            <a:noFill/>
            <a:ln w="9525">
              <a:solidFill>
                <a:srgbClr val="C0C0C0"/>
              </a:solidFill>
              <a:miter lim="800000"/>
              <a:headEnd/>
              <a:tailEnd/>
            </a:ln>
          </p:spPr>
        </p:pic>
        <p:sp>
          <p:nvSpPr>
            <p:cNvPr id="20" name="Text Box 56"/>
            <p:cNvSpPr txBox="1">
              <a:spLocks noChangeArrowheads="1"/>
            </p:cNvSpPr>
            <p:nvPr/>
          </p:nvSpPr>
          <p:spPr bwMode="auto">
            <a:xfrm>
              <a:off x="2809065" y="5594905"/>
              <a:ext cx="419100" cy="338549"/>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dirty="0">
                  <a:solidFill>
                    <a:srgbClr val="FFC000"/>
                  </a:solidFill>
                  <a:latin typeface="+mj-lt"/>
                  <a:ea typeface="华文细黑" pitchFamily="2" charset="-122"/>
                </a:rPr>
                <a:t>PC</a:t>
              </a:r>
            </a:p>
          </p:txBody>
        </p:sp>
      </p:grpSp>
      <p:sp>
        <p:nvSpPr>
          <p:cNvPr id="21" name="Line 18"/>
          <p:cNvSpPr>
            <a:spLocks noChangeShapeType="1"/>
          </p:cNvSpPr>
          <p:nvPr/>
        </p:nvSpPr>
        <p:spPr bwMode="auto">
          <a:xfrm rot="5400000">
            <a:off x="4700793" y="-821124"/>
            <a:ext cx="45719" cy="8078880"/>
          </a:xfrm>
          <a:prstGeom prst="line">
            <a:avLst/>
          </a:prstGeom>
          <a:noFill/>
          <a:ln w="34925">
            <a:solidFill>
              <a:srgbClr val="FF9900"/>
            </a:solidFill>
            <a:prstDash val="dash"/>
            <a:round/>
            <a:headEnd/>
            <a:tailEnd/>
          </a:ln>
        </p:spPr>
        <p:txBody>
          <a:bodyPr/>
          <a:lstStyle/>
          <a:p>
            <a:endParaRPr lang="zh-CN" altLang="en-US" sz="1600" b="1">
              <a:solidFill>
                <a:srgbClr val="FFC000"/>
              </a:solidFill>
              <a:latin typeface="+mj-lt"/>
            </a:endParaRPr>
          </a:p>
        </p:txBody>
      </p:sp>
      <p:sp>
        <p:nvSpPr>
          <p:cNvPr id="22" name="Text Box 56"/>
          <p:cNvSpPr txBox="1">
            <a:spLocks noChangeArrowheads="1"/>
          </p:cNvSpPr>
          <p:nvPr/>
        </p:nvSpPr>
        <p:spPr bwMode="auto">
          <a:xfrm>
            <a:off x="2016124" y="4172652"/>
            <a:ext cx="2132472" cy="584769"/>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dirty="0">
                <a:solidFill>
                  <a:srgbClr val="FFC000"/>
                </a:solidFill>
                <a:latin typeface="+mj-lt"/>
                <a:ea typeface="华文细黑" pitchFamily="2" charset="-122"/>
              </a:rPr>
              <a:t>Communication Network</a:t>
            </a:r>
          </a:p>
        </p:txBody>
      </p:sp>
      <p:sp>
        <p:nvSpPr>
          <p:cNvPr id="23" name="Text Box 56"/>
          <p:cNvSpPr txBox="1">
            <a:spLocks noChangeArrowheads="1"/>
          </p:cNvSpPr>
          <p:nvPr/>
        </p:nvSpPr>
        <p:spPr bwMode="auto">
          <a:xfrm>
            <a:off x="4233862" y="4196639"/>
            <a:ext cx="1272945"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Internet</a:t>
            </a:r>
          </a:p>
        </p:txBody>
      </p:sp>
      <p:sp>
        <p:nvSpPr>
          <p:cNvPr id="24" name="Text Box 56"/>
          <p:cNvSpPr txBox="1">
            <a:spLocks noChangeArrowheads="1"/>
          </p:cNvSpPr>
          <p:nvPr/>
        </p:nvSpPr>
        <p:spPr bwMode="auto">
          <a:xfrm>
            <a:off x="6108699" y="4179177"/>
            <a:ext cx="1838337"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M2M network</a:t>
            </a:r>
          </a:p>
        </p:txBody>
      </p:sp>
      <p:grpSp>
        <p:nvGrpSpPr>
          <p:cNvPr id="25" name="组合 300"/>
          <p:cNvGrpSpPr>
            <a:grpSpLocks noChangeAspect="1"/>
          </p:cNvGrpSpPr>
          <p:nvPr/>
        </p:nvGrpSpPr>
        <p:grpSpPr bwMode="auto">
          <a:xfrm>
            <a:off x="2466206" y="3447341"/>
            <a:ext cx="1202682" cy="741869"/>
            <a:chOff x="179388" y="777875"/>
            <a:chExt cx="3600450" cy="2160588"/>
          </a:xfrm>
          <a:noFill/>
        </p:grpSpPr>
        <p:pic>
          <p:nvPicPr>
            <p:cNvPr id="26" name="Picture 3"/>
            <p:cNvPicPr>
              <a:picLocks noChangeAspect="1" noChangeArrowheads="1"/>
            </p:cNvPicPr>
            <p:nvPr/>
          </p:nvPicPr>
          <p:blipFill>
            <a:blip r:embed="rId7" cstate="print"/>
            <a:srcRect/>
            <a:stretch>
              <a:fillRect/>
            </a:stretch>
          </p:blipFill>
          <p:spPr bwMode="auto">
            <a:xfrm>
              <a:off x="900113" y="1138238"/>
              <a:ext cx="1511300" cy="401637"/>
            </a:xfrm>
            <a:prstGeom prst="rect">
              <a:avLst/>
            </a:prstGeom>
            <a:grpFill/>
            <a:ln w="9525">
              <a:noFill/>
              <a:miter lim="800000"/>
              <a:headEnd/>
              <a:tailEnd/>
            </a:ln>
          </p:spPr>
        </p:pic>
        <p:sp>
          <p:nvSpPr>
            <p:cNvPr id="27" name="AutoShape 4"/>
            <p:cNvSpPr>
              <a:spLocks noChangeArrowheads="1"/>
            </p:cNvSpPr>
            <p:nvPr/>
          </p:nvSpPr>
          <p:spPr bwMode="gray">
            <a:xfrm>
              <a:off x="179388" y="777875"/>
              <a:ext cx="3600450" cy="2160588"/>
            </a:xfrm>
            <a:prstGeom prst="roundRect">
              <a:avLst>
                <a:gd name="adj" fmla="val 5509"/>
              </a:avLst>
            </a:prstGeom>
            <a:grpFill/>
            <a:ln w="38100" algn="ctr">
              <a:solidFill>
                <a:srgbClr val="CC99FF"/>
              </a:solidFill>
              <a:round/>
              <a:headEnd/>
              <a:tailEnd/>
            </a:ln>
            <a:effectLst>
              <a:outerShdw dist="35921" dir="2700000" algn="ctr" rotWithShape="0">
                <a:srgbClr val="808080">
                  <a:alpha val="50000"/>
                </a:srgbClr>
              </a:outerShdw>
            </a:effectLst>
          </p:spPr>
          <p:txBody>
            <a:bodyPr lIns="91434" tIns="45717" rIns="91434" bIns="45717"/>
            <a:lstStyle/>
            <a:p>
              <a:pPr algn="r" fontAlgn="auto">
                <a:spcBef>
                  <a:spcPts val="0"/>
                </a:spcBef>
                <a:spcAft>
                  <a:spcPts val="0"/>
                </a:spcAft>
                <a:defRPr/>
              </a:pPr>
              <a:endParaRPr lang="zh-CN" altLang="en-US" sz="1600" b="1" kern="0">
                <a:solidFill>
                  <a:srgbClr val="FFC000"/>
                </a:solidFill>
                <a:latin typeface="+mj-lt"/>
              </a:endParaRPr>
            </a:p>
          </p:txBody>
        </p:sp>
        <p:pic>
          <p:nvPicPr>
            <p:cNvPr id="28" name="Picture 63"/>
            <p:cNvPicPr>
              <a:picLocks noChangeAspect="1" noChangeArrowheads="1"/>
            </p:cNvPicPr>
            <p:nvPr/>
          </p:nvPicPr>
          <p:blipFill>
            <a:blip r:embed="rId8" cstate="print"/>
            <a:srcRect/>
            <a:stretch>
              <a:fillRect/>
            </a:stretch>
          </p:blipFill>
          <p:spPr bwMode="auto">
            <a:xfrm>
              <a:off x="323850" y="908050"/>
              <a:ext cx="3384550" cy="1987550"/>
            </a:xfrm>
            <a:prstGeom prst="rect">
              <a:avLst/>
            </a:prstGeom>
            <a:grpFill/>
            <a:ln w="9525">
              <a:noFill/>
              <a:miter lim="800000"/>
              <a:headEnd/>
              <a:tailEnd/>
            </a:ln>
          </p:spPr>
        </p:pic>
      </p:grpSp>
      <p:grpSp>
        <p:nvGrpSpPr>
          <p:cNvPr id="29" name="组合 303"/>
          <p:cNvGrpSpPr>
            <a:grpSpLocks noChangeAspect="1"/>
          </p:cNvGrpSpPr>
          <p:nvPr/>
        </p:nvGrpSpPr>
        <p:grpSpPr bwMode="auto">
          <a:xfrm>
            <a:off x="4145781" y="3447342"/>
            <a:ext cx="1454327" cy="741871"/>
            <a:chOff x="5127625" y="1330325"/>
            <a:chExt cx="3959225" cy="2016125"/>
          </a:xfrm>
          <a:noFill/>
        </p:grpSpPr>
        <p:sp>
          <p:nvSpPr>
            <p:cNvPr id="30" name="AutoShape 10"/>
            <p:cNvSpPr>
              <a:spLocks noChangeArrowheads="1"/>
            </p:cNvSpPr>
            <p:nvPr/>
          </p:nvSpPr>
          <p:spPr bwMode="gray">
            <a:xfrm>
              <a:off x="5127625" y="1330325"/>
              <a:ext cx="3959225" cy="2016125"/>
            </a:xfrm>
            <a:prstGeom prst="roundRect">
              <a:avLst>
                <a:gd name="adj" fmla="val 5509"/>
              </a:avLst>
            </a:prstGeom>
            <a:grpFill/>
            <a:ln w="38100" algn="ctr">
              <a:solidFill>
                <a:srgbClr val="00FF00"/>
              </a:solidFill>
              <a:round/>
              <a:headEnd/>
              <a:tailEnd/>
            </a:ln>
            <a:effectLst>
              <a:outerShdw dist="35921" dir="2700000" algn="ctr" rotWithShape="0">
                <a:srgbClr val="808080">
                  <a:alpha val="50000"/>
                </a:srgbClr>
              </a:outerShdw>
            </a:effectLst>
          </p:spPr>
          <p:txBody>
            <a:bodyPr lIns="91434" tIns="45717" rIns="91434" bIns="45717"/>
            <a:lstStyle/>
            <a:p>
              <a:pPr algn="r" fontAlgn="auto">
                <a:spcBef>
                  <a:spcPts val="0"/>
                </a:spcBef>
                <a:spcAft>
                  <a:spcPts val="0"/>
                </a:spcAft>
                <a:defRPr/>
              </a:pPr>
              <a:endParaRPr lang="zh-CN" altLang="en-US" sz="1600" b="1" kern="0">
                <a:solidFill>
                  <a:srgbClr val="FFC000"/>
                </a:solidFill>
                <a:latin typeface="+mj-lt"/>
              </a:endParaRPr>
            </a:p>
          </p:txBody>
        </p:sp>
        <p:pic>
          <p:nvPicPr>
            <p:cNvPr id="31" name="Picture 62"/>
            <p:cNvPicPr>
              <a:picLocks noChangeAspect="1" noChangeArrowheads="1"/>
            </p:cNvPicPr>
            <p:nvPr/>
          </p:nvPicPr>
          <p:blipFill>
            <a:blip r:embed="rId9" cstate="print"/>
            <a:srcRect/>
            <a:stretch>
              <a:fillRect/>
            </a:stretch>
          </p:blipFill>
          <p:spPr bwMode="auto">
            <a:xfrm>
              <a:off x="5164138" y="1403350"/>
              <a:ext cx="3905250" cy="1841500"/>
            </a:xfrm>
            <a:prstGeom prst="rect">
              <a:avLst/>
            </a:prstGeom>
            <a:grpFill/>
            <a:ln w="9525">
              <a:noFill/>
              <a:miter lim="800000"/>
              <a:headEnd/>
              <a:tailEnd/>
            </a:ln>
          </p:spPr>
        </p:pic>
      </p:grpSp>
      <p:pic>
        <p:nvPicPr>
          <p:cNvPr id="32" name="Picture 18" descr="C:\Documents and Settings\Administrator\桌面\1.png"/>
          <p:cNvPicPr>
            <a:picLocks noChangeAspect="1" noChangeArrowheads="1"/>
          </p:cNvPicPr>
          <p:nvPr/>
        </p:nvPicPr>
        <p:blipFill>
          <a:blip r:embed="rId10"/>
          <a:srcRect/>
          <a:stretch>
            <a:fillRect/>
          </a:stretch>
        </p:blipFill>
        <p:spPr bwMode="auto">
          <a:xfrm>
            <a:off x="5942013" y="3447339"/>
            <a:ext cx="2178225" cy="741871"/>
          </a:xfrm>
          <a:prstGeom prst="rect">
            <a:avLst/>
          </a:prstGeom>
          <a:noFill/>
          <a:ln w="9525">
            <a:noFill/>
            <a:miter lim="800000"/>
            <a:headEnd/>
            <a:tailEnd/>
          </a:ln>
        </p:spPr>
      </p:pic>
      <p:sp>
        <p:nvSpPr>
          <p:cNvPr id="33" name="Text Box 56"/>
          <p:cNvSpPr txBox="1">
            <a:spLocks noChangeArrowheads="1"/>
          </p:cNvSpPr>
          <p:nvPr/>
        </p:nvSpPr>
        <p:spPr bwMode="auto">
          <a:xfrm>
            <a:off x="7092949" y="2767361"/>
            <a:ext cx="1169999"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IDC</a:t>
            </a:r>
          </a:p>
        </p:txBody>
      </p:sp>
      <p:sp>
        <p:nvSpPr>
          <p:cNvPr id="34" name="Line 18"/>
          <p:cNvSpPr>
            <a:spLocks noChangeShapeType="1"/>
          </p:cNvSpPr>
          <p:nvPr/>
        </p:nvSpPr>
        <p:spPr bwMode="auto">
          <a:xfrm rot="5400000">
            <a:off x="4689353" y="686799"/>
            <a:ext cx="45719" cy="8056001"/>
          </a:xfrm>
          <a:prstGeom prst="line">
            <a:avLst/>
          </a:prstGeom>
          <a:noFill/>
          <a:ln w="34925">
            <a:solidFill>
              <a:srgbClr val="FF9900"/>
            </a:solidFill>
            <a:prstDash val="dash"/>
            <a:round/>
            <a:headEnd/>
            <a:tailEnd/>
          </a:ln>
        </p:spPr>
        <p:txBody>
          <a:bodyPr/>
          <a:lstStyle/>
          <a:p>
            <a:endParaRPr lang="zh-CN" altLang="en-US" sz="1600" b="1">
              <a:solidFill>
                <a:srgbClr val="FFC000"/>
              </a:solidFill>
              <a:latin typeface="+mj-lt"/>
            </a:endParaRPr>
          </a:p>
        </p:txBody>
      </p:sp>
      <p:sp>
        <p:nvSpPr>
          <p:cNvPr id="35" name="Line 18"/>
          <p:cNvSpPr>
            <a:spLocks noChangeShapeType="1"/>
          </p:cNvSpPr>
          <p:nvPr/>
        </p:nvSpPr>
        <p:spPr bwMode="auto">
          <a:xfrm rot="5400000">
            <a:off x="4737559" y="-2143767"/>
            <a:ext cx="45719" cy="8152413"/>
          </a:xfrm>
          <a:prstGeom prst="line">
            <a:avLst/>
          </a:prstGeom>
          <a:noFill/>
          <a:ln w="34925">
            <a:solidFill>
              <a:srgbClr val="FF9900"/>
            </a:solidFill>
            <a:prstDash val="dash"/>
            <a:round/>
            <a:headEnd/>
            <a:tailEnd/>
          </a:ln>
        </p:spPr>
        <p:txBody>
          <a:bodyPr/>
          <a:lstStyle/>
          <a:p>
            <a:endParaRPr lang="zh-CN" altLang="en-US" sz="1600" b="1">
              <a:solidFill>
                <a:srgbClr val="FFC000"/>
              </a:solidFill>
              <a:latin typeface="+mj-lt"/>
            </a:endParaRPr>
          </a:p>
        </p:txBody>
      </p:sp>
      <p:grpSp>
        <p:nvGrpSpPr>
          <p:cNvPr id="36" name="组合 121"/>
          <p:cNvGrpSpPr>
            <a:grpSpLocks/>
          </p:cNvGrpSpPr>
          <p:nvPr/>
        </p:nvGrpSpPr>
        <p:grpSpPr bwMode="auto">
          <a:xfrm>
            <a:off x="2759075" y="4873267"/>
            <a:ext cx="1272947" cy="524081"/>
            <a:chOff x="3345640" y="5218667"/>
            <a:chExt cx="1236663" cy="714752"/>
          </a:xfrm>
        </p:grpSpPr>
        <p:pic>
          <p:nvPicPr>
            <p:cNvPr id="37" name="Picture 9" descr="XDA"/>
            <p:cNvPicPr>
              <a:picLocks noChangeArrowheads="1"/>
            </p:cNvPicPr>
            <p:nvPr/>
          </p:nvPicPr>
          <p:blipFill>
            <a:blip r:embed="rId11"/>
            <a:srcRect/>
            <a:stretch>
              <a:fillRect/>
            </a:stretch>
          </p:blipFill>
          <p:spPr bwMode="auto">
            <a:xfrm>
              <a:off x="3791728" y="5218667"/>
              <a:ext cx="358775" cy="360363"/>
            </a:xfrm>
            <a:prstGeom prst="rect">
              <a:avLst/>
            </a:prstGeom>
            <a:noFill/>
            <a:ln w="9525">
              <a:solidFill>
                <a:srgbClr val="C0C0C0"/>
              </a:solidFill>
              <a:miter lim="800000"/>
              <a:headEnd/>
              <a:tailEnd/>
            </a:ln>
          </p:spPr>
        </p:pic>
        <p:sp>
          <p:nvSpPr>
            <p:cNvPr id="38" name="Text Box 56"/>
            <p:cNvSpPr txBox="1">
              <a:spLocks noChangeArrowheads="1"/>
            </p:cNvSpPr>
            <p:nvPr/>
          </p:nvSpPr>
          <p:spPr bwMode="auto">
            <a:xfrm>
              <a:off x="3345640" y="5594887"/>
              <a:ext cx="1236663" cy="338532"/>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Mobile</a:t>
              </a:r>
            </a:p>
          </p:txBody>
        </p:sp>
      </p:grpSp>
      <p:grpSp>
        <p:nvGrpSpPr>
          <p:cNvPr id="39" name="组合 123"/>
          <p:cNvGrpSpPr>
            <a:grpSpLocks/>
          </p:cNvGrpSpPr>
          <p:nvPr/>
        </p:nvGrpSpPr>
        <p:grpSpPr bwMode="auto">
          <a:xfrm>
            <a:off x="6929437" y="4873266"/>
            <a:ext cx="1627541" cy="703446"/>
            <a:chOff x="7230253" y="5218667"/>
            <a:chExt cx="1579604" cy="959168"/>
          </a:xfrm>
        </p:grpSpPr>
        <p:pic>
          <p:nvPicPr>
            <p:cNvPr id="40" name="Picture 133"/>
            <p:cNvPicPr>
              <a:picLocks noChangeArrowheads="1"/>
            </p:cNvPicPr>
            <p:nvPr/>
          </p:nvPicPr>
          <p:blipFill>
            <a:blip r:embed="rId12"/>
            <a:srcRect/>
            <a:stretch>
              <a:fillRect/>
            </a:stretch>
          </p:blipFill>
          <p:spPr bwMode="auto">
            <a:xfrm>
              <a:off x="7839874" y="5218667"/>
              <a:ext cx="360363" cy="373063"/>
            </a:xfrm>
            <a:prstGeom prst="rect">
              <a:avLst/>
            </a:prstGeom>
            <a:noFill/>
            <a:ln w="28575">
              <a:solidFill>
                <a:srgbClr val="B2B2B2"/>
              </a:solidFill>
              <a:miter lim="800000"/>
              <a:headEnd/>
              <a:tailEnd/>
            </a:ln>
          </p:spPr>
        </p:pic>
        <p:sp>
          <p:nvSpPr>
            <p:cNvPr id="41" name="Text Box 56"/>
            <p:cNvSpPr txBox="1">
              <a:spLocks noChangeArrowheads="1"/>
            </p:cNvSpPr>
            <p:nvPr/>
          </p:nvSpPr>
          <p:spPr bwMode="auto">
            <a:xfrm>
              <a:off x="7230253" y="5593219"/>
              <a:ext cx="1579604" cy="584616"/>
            </a:xfrm>
            <a:prstGeom prst="rect">
              <a:avLst/>
            </a:prstGeom>
            <a:noFill/>
            <a:ln w="19050" algn="ctr">
              <a:noFill/>
              <a:miter lim="800000"/>
              <a:headEnd/>
              <a:tailEnd/>
            </a:ln>
          </p:spPr>
          <p:txBody>
            <a:bodyPr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Sensor network terminal</a:t>
              </a:r>
            </a:p>
          </p:txBody>
        </p:sp>
      </p:grpSp>
      <p:sp>
        <p:nvSpPr>
          <p:cNvPr id="42" name="Rectangle 20"/>
          <p:cNvSpPr>
            <a:spLocks noChangeArrowheads="1"/>
          </p:cNvSpPr>
          <p:nvPr/>
        </p:nvSpPr>
        <p:spPr bwMode="gray">
          <a:xfrm>
            <a:off x="726017" y="4884030"/>
            <a:ext cx="995698" cy="532706"/>
          </a:xfrm>
          <a:prstGeom prst="rect">
            <a:avLst/>
          </a:prstGeom>
          <a:solidFill>
            <a:srgbClr val="BD1807">
              <a:alpha val="63136"/>
            </a:srgbClr>
          </a:solidFill>
          <a:ln w="9525" algn="ctr">
            <a:noFill/>
            <a:miter lim="800000"/>
            <a:headEnd/>
            <a:tailEnd/>
          </a:ln>
        </p:spPr>
        <p:txBody>
          <a:bodyPr lIns="76133" tIns="38067" rIns="76133" bIns="38067" anchor="ctr"/>
          <a:lstStyle/>
          <a:p>
            <a:pPr algn="ctr" defTabSz="668338"/>
            <a:r>
              <a:rPr lang="en-US" altLang="zh-CN" sz="1600" b="1" dirty="0" smtClean="0">
                <a:solidFill>
                  <a:srgbClr val="FFC000"/>
                </a:solidFill>
                <a:latin typeface="+mj-lt"/>
                <a:ea typeface="MS PGothic" pitchFamily="34" charset="-128"/>
              </a:rPr>
              <a:t>Sensor </a:t>
            </a:r>
            <a:r>
              <a:rPr lang="en-US" altLang="zh-CN" sz="1600" b="1" dirty="0">
                <a:solidFill>
                  <a:srgbClr val="FFC000"/>
                </a:solidFill>
                <a:latin typeface="+mj-lt"/>
                <a:ea typeface="MS PGothic" pitchFamily="34" charset="-128"/>
              </a:rPr>
              <a:t>Layer</a:t>
            </a:r>
          </a:p>
        </p:txBody>
      </p:sp>
      <p:sp>
        <p:nvSpPr>
          <p:cNvPr id="43" name="Rectangle 20"/>
          <p:cNvSpPr>
            <a:spLocks noChangeArrowheads="1"/>
          </p:cNvSpPr>
          <p:nvPr/>
        </p:nvSpPr>
        <p:spPr bwMode="gray">
          <a:xfrm>
            <a:off x="711200" y="3556002"/>
            <a:ext cx="906688" cy="692792"/>
          </a:xfrm>
          <a:prstGeom prst="rect">
            <a:avLst/>
          </a:prstGeom>
          <a:solidFill>
            <a:srgbClr val="244058">
              <a:alpha val="76077"/>
            </a:srgbClr>
          </a:solidFill>
          <a:ln w="9525" algn="ctr">
            <a:noFill/>
            <a:miter lim="800000"/>
            <a:headEnd/>
            <a:tailEnd/>
          </a:ln>
        </p:spPr>
        <p:txBody>
          <a:bodyPr lIns="76133" tIns="38067" rIns="76133" bIns="38067" anchor="ctr" anchorCtr="1"/>
          <a:lstStyle/>
          <a:p>
            <a:pPr algn="ctr" defTabSz="668338"/>
            <a:r>
              <a:rPr lang="en-US" altLang="zh-CN" sz="1600" b="1" dirty="0">
                <a:solidFill>
                  <a:srgbClr val="FFC000"/>
                </a:solidFill>
                <a:latin typeface="+mj-lt"/>
                <a:ea typeface="MS PGothic" pitchFamily="34" charset="-128"/>
              </a:rPr>
              <a:t>Network Layer</a:t>
            </a:r>
          </a:p>
          <a:p>
            <a:pPr algn="ctr" defTabSz="668338"/>
            <a:endParaRPr lang="en-US" altLang="zh-CN" sz="1600" b="1" dirty="0">
              <a:solidFill>
                <a:srgbClr val="FFC000"/>
              </a:solidFill>
              <a:latin typeface="+mj-lt"/>
              <a:ea typeface="华文细黑" pitchFamily="2" charset="-122"/>
            </a:endParaRPr>
          </a:p>
        </p:txBody>
      </p:sp>
      <p:sp>
        <p:nvSpPr>
          <p:cNvPr id="44" name="Rectangle 20"/>
          <p:cNvSpPr>
            <a:spLocks noChangeArrowheads="1"/>
          </p:cNvSpPr>
          <p:nvPr/>
        </p:nvSpPr>
        <p:spPr bwMode="auto">
          <a:xfrm>
            <a:off x="699913" y="2122312"/>
            <a:ext cx="959554" cy="677332"/>
          </a:xfrm>
          <a:prstGeom prst="rect">
            <a:avLst/>
          </a:prstGeom>
          <a:solidFill>
            <a:srgbClr val="99CC00"/>
          </a:solidFill>
          <a:ln w="9525" algn="ctr">
            <a:noFill/>
            <a:miter lim="800000"/>
            <a:headEnd/>
            <a:tailEnd/>
          </a:ln>
          <a:effectLst>
            <a:prstShdw prst="shdw17" dist="17961" dir="2700000">
              <a:srgbClr val="5C7A00"/>
            </a:prstShdw>
          </a:effectLst>
        </p:spPr>
        <p:txBody>
          <a:bodyPr lIns="91365" tIns="45683" rIns="91365" bIns="45683" anchor="ctr"/>
          <a:lstStyle/>
          <a:p>
            <a:pPr algn="ctr" defTabSz="668338"/>
            <a:r>
              <a:rPr lang="en-US" altLang="zh-CN" sz="1600" b="1" dirty="0">
                <a:solidFill>
                  <a:srgbClr val="FFC000"/>
                </a:solidFill>
                <a:latin typeface="+mj-lt"/>
                <a:ea typeface="MS PGothic" pitchFamily="34" charset="-128"/>
              </a:rPr>
              <a:t>Platform Layer</a:t>
            </a:r>
          </a:p>
          <a:p>
            <a:pPr algn="ctr"/>
            <a:endParaRPr lang="en-US" altLang="zh-CN" sz="1600" b="1" dirty="0">
              <a:solidFill>
                <a:srgbClr val="FFC000"/>
              </a:solidFill>
              <a:latin typeface="+mj-lt"/>
              <a:ea typeface="华文细黑" pitchFamily="2" charset="-122"/>
            </a:endParaRPr>
          </a:p>
        </p:txBody>
      </p:sp>
      <p:sp>
        <p:nvSpPr>
          <p:cNvPr id="45" name="Rectangle 20"/>
          <p:cNvSpPr>
            <a:spLocks noChangeArrowheads="1"/>
          </p:cNvSpPr>
          <p:nvPr/>
        </p:nvSpPr>
        <p:spPr bwMode="gray">
          <a:xfrm>
            <a:off x="688975" y="1009296"/>
            <a:ext cx="964106" cy="576030"/>
          </a:xfrm>
          <a:prstGeom prst="rect">
            <a:avLst/>
          </a:prstGeom>
          <a:solidFill>
            <a:srgbClr val="FFFF00">
              <a:alpha val="63136"/>
            </a:srgbClr>
          </a:solidFill>
          <a:ln w="12700" algn="ctr">
            <a:solidFill>
              <a:srgbClr val="FFFF00"/>
            </a:solidFill>
            <a:miter lim="800000"/>
            <a:headEnd/>
            <a:tailEnd/>
          </a:ln>
        </p:spPr>
        <p:txBody>
          <a:bodyPr lIns="76133" tIns="38067" rIns="76133" bIns="38067" anchor="ctr"/>
          <a:lstStyle/>
          <a:p>
            <a:pPr algn="ctr" defTabSz="668338"/>
            <a:r>
              <a:rPr lang="en-US" altLang="zh-CN" sz="1600" b="1" dirty="0" smtClean="0">
                <a:solidFill>
                  <a:srgbClr val="FFC000"/>
                </a:solidFill>
                <a:latin typeface="+mj-lt"/>
                <a:ea typeface="MS PGothic" pitchFamily="34" charset="-128"/>
              </a:rPr>
              <a:t>Application </a:t>
            </a:r>
            <a:r>
              <a:rPr lang="en-US" altLang="zh-CN" sz="1600" b="1" dirty="0">
                <a:solidFill>
                  <a:srgbClr val="FFC000"/>
                </a:solidFill>
                <a:latin typeface="+mj-lt"/>
                <a:ea typeface="MS PGothic" pitchFamily="34" charset="-128"/>
              </a:rPr>
              <a:t>Layer</a:t>
            </a:r>
          </a:p>
        </p:txBody>
      </p:sp>
      <p:sp>
        <p:nvSpPr>
          <p:cNvPr id="46" name="AutoShape 13"/>
          <p:cNvSpPr>
            <a:spLocks noChangeArrowheads="1"/>
          </p:cNvSpPr>
          <p:nvPr/>
        </p:nvSpPr>
        <p:spPr bwMode="gray">
          <a:xfrm>
            <a:off x="2144712" y="1050569"/>
            <a:ext cx="1555641" cy="483042"/>
          </a:xfrm>
          <a:prstGeom prst="roundRect">
            <a:avLst>
              <a:gd name="adj" fmla="val 16667"/>
            </a:avLst>
          </a:prstGeom>
          <a:solidFill>
            <a:srgbClr val="BD1807">
              <a:alpha val="63136"/>
            </a:srgbClr>
          </a:solidFill>
          <a:ln w="9525" algn="ctr">
            <a:noFill/>
            <a:round/>
            <a:headEnd/>
            <a:tailEnd/>
          </a:ln>
        </p:spPr>
        <p:txBody>
          <a:bodyPr lIns="88831" tIns="44417" rIns="88831" bIns="44417" anchor="ctr"/>
          <a:lstStyle/>
          <a:p>
            <a:pPr defTabSz="779463"/>
            <a:r>
              <a:rPr lang="en-US" altLang="zh-CN" sz="1600" b="1">
                <a:solidFill>
                  <a:srgbClr val="FFC000"/>
                </a:solidFill>
                <a:latin typeface="+mj-lt"/>
                <a:ea typeface="MS PGothic" pitchFamily="34" charset="-128"/>
              </a:rPr>
              <a:t>Efficient Government</a:t>
            </a:r>
          </a:p>
        </p:txBody>
      </p:sp>
      <p:sp>
        <p:nvSpPr>
          <p:cNvPr id="47" name="AutoShape 13"/>
          <p:cNvSpPr>
            <a:spLocks noChangeArrowheads="1"/>
          </p:cNvSpPr>
          <p:nvPr/>
        </p:nvSpPr>
        <p:spPr bwMode="auto">
          <a:xfrm>
            <a:off x="3922712" y="1050569"/>
            <a:ext cx="1335041" cy="483042"/>
          </a:xfrm>
          <a:prstGeom prst="roundRect">
            <a:avLst>
              <a:gd name="adj" fmla="val 16667"/>
            </a:avLst>
          </a:prstGeom>
          <a:solidFill>
            <a:srgbClr val="00CCFF"/>
          </a:solidFill>
          <a:ln w="9525" algn="ctr">
            <a:noFill/>
            <a:prstDash val="sysDot"/>
            <a:round/>
            <a:headEnd/>
            <a:tailEnd/>
          </a:ln>
        </p:spPr>
        <p:txBody>
          <a:bodyPr wrap="none" lIns="92377" tIns="46189" rIns="92377" bIns="46189" anchor="ctr"/>
          <a:lstStyle/>
          <a:p>
            <a:pPr algn="ctr" defTabSz="935038"/>
            <a:r>
              <a:rPr lang="en-US" altLang="zh-CN" sz="1600" b="1">
                <a:solidFill>
                  <a:srgbClr val="FFC000"/>
                </a:solidFill>
                <a:latin typeface="+mj-lt"/>
                <a:ea typeface="MS PGothic" pitchFamily="34" charset="-128"/>
              </a:rPr>
              <a:t>Safe city</a:t>
            </a:r>
          </a:p>
        </p:txBody>
      </p:sp>
      <p:sp>
        <p:nvSpPr>
          <p:cNvPr id="48" name="AutoShape 13"/>
          <p:cNvSpPr>
            <a:spLocks noChangeArrowheads="1"/>
          </p:cNvSpPr>
          <p:nvPr/>
        </p:nvSpPr>
        <p:spPr bwMode="auto">
          <a:xfrm>
            <a:off x="5489574" y="1050569"/>
            <a:ext cx="1406941" cy="483042"/>
          </a:xfrm>
          <a:prstGeom prst="roundRect">
            <a:avLst>
              <a:gd name="adj" fmla="val 16667"/>
            </a:avLst>
          </a:prstGeom>
          <a:solidFill>
            <a:srgbClr val="507811"/>
          </a:solidFill>
          <a:ln w="9525" algn="ctr">
            <a:noFill/>
            <a:prstDash val="sysDot"/>
            <a:round/>
            <a:headEnd/>
            <a:tailEnd/>
          </a:ln>
        </p:spPr>
        <p:txBody>
          <a:bodyPr wrap="none" lIns="92377" tIns="46189" rIns="92377" bIns="46189" anchor="ctr"/>
          <a:lstStyle/>
          <a:p>
            <a:pPr algn="ctr" defTabSz="935038"/>
            <a:r>
              <a:rPr lang="en-US" altLang="zh-CN" sz="1600" b="1">
                <a:solidFill>
                  <a:srgbClr val="FFC000"/>
                </a:solidFill>
                <a:latin typeface="+mj-lt"/>
                <a:ea typeface="MS PGothic" pitchFamily="34" charset="-128"/>
              </a:rPr>
              <a:t>Green Industry</a:t>
            </a:r>
          </a:p>
        </p:txBody>
      </p:sp>
      <p:sp>
        <p:nvSpPr>
          <p:cNvPr id="49" name="AutoShape 13"/>
          <p:cNvSpPr>
            <a:spLocks noChangeArrowheads="1"/>
          </p:cNvSpPr>
          <p:nvPr/>
        </p:nvSpPr>
        <p:spPr bwMode="auto">
          <a:xfrm>
            <a:off x="7019924" y="1050569"/>
            <a:ext cx="1335042" cy="483042"/>
          </a:xfrm>
          <a:prstGeom prst="roundRect">
            <a:avLst>
              <a:gd name="adj" fmla="val 16667"/>
            </a:avLst>
          </a:prstGeom>
          <a:solidFill>
            <a:srgbClr val="009999"/>
          </a:solidFill>
          <a:ln w="9525" algn="ctr">
            <a:noFill/>
            <a:prstDash val="sysDot"/>
            <a:round/>
            <a:headEnd/>
            <a:tailEnd/>
          </a:ln>
        </p:spPr>
        <p:txBody>
          <a:bodyPr wrap="none" lIns="92377" tIns="46189" rIns="92377" bIns="46189" anchor="ctr"/>
          <a:lstStyle/>
          <a:p>
            <a:pPr algn="ctr" defTabSz="935038" eaLnBrk="0" hangingPunct="0"/>
            <a:r>
              <a:rPr lang="en-US" altLang="zh-CN" sz="1600" b="1">
                <a:solidFill>
                  <a:srgbClr val="FFC000"/>
                </a:solidFill>
                <a:latin typeface="+mj-lt"/>
                <a:ea typeface="MS PGothic" pitchFamily="34" charset="-128"/>
              </a:rPr>
              <a:t>Happy Life</a:t>
            </a:r>
          </a:p>
        </p:txBody>
      </p:sp>
      <p:sp>
        <p:nvSpPr>
          <p:cNvPr id="50" name="AutoShape 8"/>
          <p:cNvSpPr>
            <a:spLocks noChangeArrowheads="1"/>
          </p:cNvSpPr>
          <p:nvPr/>
        </p:nvSpPr>
        <p:spPr bwMode="auto">
          <a:xfrm>
            <a:off x="1908174" y="2084737"/>
            <a:ext cx="5261729" cy="686733"/>
          </a:xfrm>
          <a:prstGeom prst="roundRect">
            <a:avLst>
              <a:gd name="adj" fmla="val 16667"/>
            </a:avLst>
          </a:prstGeom>
          <a:solidFill>
            <a:srgbClr val="CC0000"/>
          </a:solidFill>
          <a:ln w="9525" algn="ctr">
            <a:noFill/>
            <a:round/>
            <a:headEnd/>
            <a:tailEnd/>
          </a:ln>
          <a:effectLst>
            <a:prstShdw prst="shdw17" dist="17961" dir="2700000">
              <a:srgbClr val="5C3D00"/>
            </a:prstShdw>
          </a:effectLst>
        </p:spPr>
        <p:txBody>
          <a:bodyPr wrap="none" lIns="83412" tIns="41706" rIns="83412" bIns="41706" anchor="ctr"/>
          <a:lstStyle/>
          <a:p>
            <a:pPr algn="ctr" defTabSz="835025"/>
            <a:endParaRPr lang="en-US" sz="1600" b="1">
              <a:solidFill>
                <a:srgbClr val="FFC000"/>
              </a:solidFill>
              <a:latin typeface="+mj-lt"/>
              <a:ea typeface="华文细黑" pitchFamily="2" charset="-122"/>
            </a:endParaRPr>
          </a:p>
        </p:txBody>
      </p:sp>
      <p:pic>
        <p:nvPicPr>
          <p:cNvPr id="51" name="Picture 796" descr="图片582"/>
          <p:cNvPicPr>
            <a:picLocks noChangeAspect="1" noChangeArrowheads="1"/>
          </p:cNvPicPr>
          <p:nvPr/>
        </p:nvPicPr>
        <p:blipFill>
          <a:blip r:embed="rId13"/>
          <a:srcRect/>
          <a:stretch>
            <a:fillRect/>
          </a:stretch>
        </p:blipFill>
        <p:spPr bwMode="auto">
          <a:xfrm>
            <a:off x="2100263" y="2256186"/>
            <a:ext cx="879133" cy="555586"/>
          </a:xfrm>
          <a:prstGeom prst="rect">
            <a:avLst/>
          </a:prstGeom>
          <a:noFill/>
          <a:ln w="9525">
            <a:noFill/>
            <a:miter lim="800000"/>
            <a:headEnd/>
            <a:tailEnd/>
          </a:ln>
        </p:spPr>
      </p:pic>
      <p:sp>
        <p:nvSpPr>
          <p:cNvPr id="52" name="Text Box 56"/>
          <p:cNvSpPr txBox="1">
            <a:spLocks noChangeArrowheads="1"/>
          </p:cNvSpPr>
          <p:nvPr/>
        </p:nvSpPr>
        <p:spPr bwMode="auto">
          <a:xfrm>
            <a:off x="1908175" y="2803873"/>
            <a:ext cx="1272947"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IT Engine</a:t>
            </a:r>
          </a:p>
        </p:txBody>
      </p:sp>
      <p:pic>
        <p:nvPicPr>
          <p:cNvPr id="53" name="Picture 796" descr="图片582"/>
          <p:cNvPicPr>
            <a:picLocks noChangeAspect="1" noChangeArrowheads="1"/>
          </p:cNvPicPr>
          <p:nvPr/>
        </p:nvPicPr>
        <p:blipFill>
          <a:blip r:embed="rId13"/>
          <a:srcRect/>
          <a:stretch>
            <a:fillRect/>
          </a:stretch>
        </p:blipFill>
        <p:spPr bwMode="auto">
          <a:xfrm>
            <a:off x="3338513" y="2256186"/>
            <a:ext cx="879133" cy="555586"/>
          </a:xfrm>
          <a:prstGeom prst="rect">
            <a:avLst/>
          </a:prstGeom>
          <a:noFill/>
          <a:ln w="9525">
            <a:noFill/>
            <a:miter lim="800000"/>
            <a:headEnd/>
            <a:tailEnd/>
          </a:ln>
        </p:spPr>
      </p:pic>
      <p:sp>
        <p:nvSpPr>
          <p:cNvPr id="54" name="Text Box 56"/>
          <p:cNvSpPr txBox="1">
            <a:spLocks noChangeArrowheads="1"/>
          </p:cNvSpPr>
          <p:nvPr/>
        </p:nvSpPr>
        <p:spPr bwMode="auto">
          <a:xfrm>
            <a:off x="3144837" y="2803873"/>
            <a:ext cx="1272945"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CT Engine</a:t>
            </a:r>
          </a:p>
        </p:txBody>
      </p:sp>
      <p:pic>
        <p:nvPicPr>
          <p:cNvPr id="55" name="Picture 796" descr="图片582"/>
          <p:cNvPicPr>
            <a:picLocks noChangeAspect="1" noChangeArrowheads="1"/>
          </p:cNvPicPr>
          <p:nvPr/>
        </p:nvPicPr>
        <p:blipFill>
          <a:blip r:embed="rId13"/>
          <a:srcRect/>
          <a:stretch>
            <a:fillRect/>
          </a:stretch>
        </p:blipFill>
        <p:spPr bwMode="auto">
          <a:xfrm>
            <a:off x="4583113" y="2256186"/>
            <a:ext cx="879133" cy="555586"/>
          </a:xfrm>
          <a:prstGeom prst="rect">
            <a:avLst/>
          </a:prstGeom>
          <a:noFill/>
          <a:ln w="9525">
            <a:noFill/>
            <a:miter lim="800000"/>
            <a:headEnd/>
            <a:tailEnd/>
          </a:ln>
        </p:spPr>
      </p:pic>
      <p:sp>
        <p:nvSpPr>
          <p:cNvPr id="56" name="Text Box 56"/>
          <p:cNvSpPr txBox="1">
            <a:spLocks noChangeArrowheads="1"/>
          </p:cNvSpPr>
          <p:nvPr/>
        </p:nvSpPr>
        <p:spPr bwMode="auto">
          <a:xfrm>
            <a:off x="4391025" y="2803874"/>
            <a:ext cx="1272947" cy="338548"/>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a:solidFill>
                  <a:srgbClr val="FFC000"/>
                </a:solidFill>
                <a:latin typeface="+mj-lt"/>
                <a:ea typeface="华文细黑" pitchFamily="2" charset="-122"/>
              </a:rPr>
              <a:t>M2M Engine</a:t>
            </a:r>
          </a:p>
        </p:txBody>
      </p:sp>
      <p:pic>
        <p:nvPicPr>
          <p:cNvPr id="57" name="Picture 716" descr="图片316"/>
          <p:cNvPicPr>
            <a:picLocks noChangeArrowheads="1"/>
          </p:cNvPicPr>
          <p:nvPr/>
        </p:nvPicPr>
        <p:blipFill>
          <a:blip r:embed="rId14"/>
          <a:srcRect/>
          <a:stretch>
            <a:fillRect/>
          </a:stretch>
        </p:blipFill>
        <p:spPr bwMode="auto">
          <a:xfrm>
            <a:off x="5872162" y="2219673"/>
            <a:ext cx="790893" cy="395745"/>
          </a:xfrm>
          <a:prstGeom prst="rect">
            <a:avLst/>
          </a:prstGeom>
          <a:noFill/>
          <a:ln w="9525">
            <a:noFill/>
            <a:miter lim="800000"/>
            <a:headEnd/>
            <a:tailEnd/>
          </a:ln>
        </p:spPr>
      </p:pic>
      <p:sp>
        <p:nvSpPr>
          <p:cNvPr id="58" name="Text Box 56"/>
          <p:cNvSpPr txBox="1">
            <a:spLocks noChangeArrowheads="1"/>
          </p:cNvSpPr>
          <p:nvPr/>
        </p:nvSpPr>
        <p:spPr bwMode="auto">
          <a:xfrm>
            <a:off x="5673724" y="2662410"/>
            <a:ext cx="1449565" cy="584769"/>
          </a:xfrm>
          <a:prstGeom prst="rect">
            <a:avLst/>
          </a:prstGeom>
          <a:noFill/>
          <a:ln w="19050" algn="ctr">
            <a:noFill/>
            <a:miter lim="800000"/>
            <a:headEnd/>
            <a:tailEnd/>
          </a:ln>
        </p:spPr>
        <p:txBody>
          <a:bodyPr wrap="square" lIns="91434" tIns="45717" rIns="91434" bIns="45717">
            <a:spAutoFit/>
          </a:bodyPr>
          <a:lstStyle/>
          <a:p>
            <a:pPr algn="ctr">
              <a:spcBef>
                <a:spcPct val="50000"/>
              </a:spcBef>
            </a:pPr>
            <a:r>
              <a:rPr lang="en-US" altLang="zh-CN" sz="1600" b="1" dirty="0">
                <a:solidFill>
                  <a:srgbClr val="FFC000"/>
                </a:solidFill>
                <a:latin typeface="+mj-lt"/>
                <a:ea typeface="华文细黑" pitchFamily="2" charset="-122"/>
              </a:rPr>
              <a:t>App Integration</a:t>
            </a:r>
          </a:p>
        </p:txBody>
      </p:sp>
      <p:sp>
        <p:nvSpPr>
          <p:cNvPr id="59" name="Text Box 84"/>
          <p:cNvSpPr txBox="1">
            <a:spLocks noChangeArrowheads="1"/>
          </p:cNvSpPr>
          <p:nvPr/>
        </p:nvSpPr>
        <p:spPr bwMode="auto">
          <a:xfrm>
            <a:off x="4140199" y="2013299"/>
            <a:ext cx="666704" cy="326195"/>
          </a:xfrm>
          <a:prstGeom prst="rect">
            <a:avLst/>
          </a:prstGeom>
          <a:noFill/>
          <a:ln w="9525" algn="ctr">
            <a:noFill/>
            <a:miter lim="800000"/>
            <a:headEnd/>
            <a:tailEnd/>
          </a:ln>
        </p:spPr>
        <p:txBody>
          <a:bodyPr wrap="square" lIns="79200" tIns="39600" rIns="79200" bIns="39600">
            <a:spAutoFit/>
          </a:bodyPr>
          <a:lstStyle/>
          <a:p>
            <a:pPr defTabSz="801688">
              <a:spcBef>
                <a:spcPct val="50000"/>
              </a:spcBef>
            </a:pPr>
            <a:r>
              <a:rPr lang="en-US" altLang="zh-CN" sz="1600" b="1">
                <a:solidFill>
                  <a:srgbClr val="FFC000"/>
                </a:solidFill>
                <a:latin typeface="+mj-lt"/>
                <a:ea typeface="MS PGothic" pitchFamily="34" charset="-128"/>
              </a:rPr>
              <a:t>VAE</a:t>
            </a:r>
          </a:p>
        </p:txBody>
      </p:sp>
      <p:pic>
        <p:nvPicPr>
          <p:cNvPr id="60" name="Picture 85" descr="图片584"/>
          <p:cNvPicPr>
            <a:picLocks noChangeAspect="1" noChangeArrowheads="1"/>
          </p:cNvPicPr>
          <p:nvPr/>
        </p:nvPicPr>
        <p:blipFill>
          <a:blip r:embed="rId15"/>
          <a:srcRect/>
          <a:stretch>
            <a:fillRect/>
          </a:stretch>
        </p:blipFill>
        <p:spPr bwMode="auto">
          <a:xfrm>
            <a:off x="7164387" y="2156172"/>
            <a:ext cx="1037639" cy="616047"/>
          </a:xfrm>
          <a:prstGeom prst="rect">
            <a:avLst/>
          </a:prstGeom>
          <a:noFill/>
          <a:ln w="9525">
            <a:noFill/>
            <a:miter lim="800000"/>
            <a:headEnd/>
            <a:tailEnd/>
          </a:ln>
        </p:spPr>
      </p:pic>
      <p:sp>
        <p:nvSpPr>
          <p:cNvPr id="61" name="矩形 60"/>
          <p:cNvSpPr/>
          <p:nvPr/>
        </p:nvSpPr>
        <p:spPr>
          <a:xfrm>
            <a:off x="2822223" y="313455"/>
            <a:ext cx="3522134" cy="461665"/>
          </a:xfrm>
          <a:prstGeom prst="rect">
            <a:avLst/>
          </a:prstGeom>
        </p:spPr>
        <p:txBody>
          <a:bodyPr wrap="square">
            <a:spAutoFit/>
          </a:bodyPr>
          <a:lstStyle/>
          <a:p>
            <a:pPr lvl="0" algn="ctr" eaLnBrk="0" hangingPunct="0">
              <a:defRPr/>
            </a:pPr>
            <a:r>
              <a:rPr lang="en-US" altLang="zh-CN" sz="2400" b="1" kern="0" dirty="0">
                <a:solidFill>
                  <a:srgbClr val="FFFF00"/>
                </a:solidFill>
                <a:effectLst>
                  <a:outerShdw blurRad="38100" dist="38100" dir="2700000" algn="tl">
                    <a:srgbClr val="000000">
                      <a:alpha val="43137"/>
                    </a:srgbClr>
                  </a:outerShdw>
                </a:effectLst>
                <a:latin typeface="+mj-lt"/>
              </a:rPr>
              <a:t>Smart city solution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4219" y="310425"/>
            <a:ext cx="7286981" cy="461665"/>
          </a:xfrm>
          <a:prstGeom prst="rect">
            <a:avLst/>
          </a:prstGeom>
        </p:spPr>
        <p:txBody>
          <a:bodyPr wrap="square">
            <a:spAutoFit/>
          </a:bodyPr>
          <a:lstStyle/>
          <a:p>
            <a:pPr algn="ctr"/>
            <a:r>
              <a:rPr lang="en-US" altLang="zh-CN" sz="2400" b="1" dirty="0" smtClean="0">
                <a:solidFill>
                  <a:srgbClr val="FFFF00"/>
                </a:solidFill>
                <a:latin typeface="+mj-lt"/>
              </a:rPr>
              <a:t>IOT will be the foundation of smart city construction</a:t>
            </a:r>
            <a:endParaRPr lang="zh-CN" altLang="en-US" sz="2400" dirty="0">
              <a:solidFill>
                <a:srgbClr val="FFFF00"/>
              </a:solidFill>
              <a:latin typeface="+mj-lt"/>
            </a:endParaRPr>
          </a:p>
        </p:txBody>
      </p:sp>
      <p:sp>
        <p:nvSpPr>
          <p:cNvPr id="3" name="矩形 2"/>
          <p:cNvSpPr/>
          <p:nvPr/>
        </p:nvSpPr>
        <p:spPr>
          <a:xfrm>
            <a:off x="1032939" y="1499296"/>
            <a:ext cx="7569200" cy="3416320"/>
          </a:xfrm>
          <a:prstGeom prst="rect">
            <a:avLst/>
          </a:prstGeom>
        </p:spPr>
        <p:txBody>
          <a:bodyPr wrap="square">
            <a:spAutoFit/>
          </a:bodyPr>
          <a:lstStyle/>
          <a:p>
            <a:r>
              <a:rPr lang="en-US" altLang="zh-CN" sz="2400" b="1" dirty="0" smtClean="0">
                <a:solidFill>
                  <a:schemeClr val="bg1"/>
                </a:solidFill>
                <a:effectLst>
                  <a:outerShdw blurRad="38100" dist="38100" dir="2700000" algn="tl">
                    <a:srgbClr val="000000">
                      <a:alpha val="43137"/>
                    </a:srgbClr>
                  </a:outerShdw>
                </a:effectLst>
                <a:latin typeface="+mj-lt"/>
              </a:rPr>
              <a:t>In </a:t>
            </a:r>
            <a:r>
              <a:rPr lang="en-US" altLang="en-US" sz="2400" b="1" dirty="0" smtClean="0">
                <a:solidFill>
                  <a:schemeClr val="bg1"/>
                </a:solidFill>
                <a:effectLst>
                  <a:outerShdw blurRad="38100" dist="38100" dir="2700000" algn="tl">
                    <a:srgbClr val="000000">
                      <a:alpha val="43137"/>
                    </a:srgbClr>
                  </a:outerShdw>
                </a:effectLst>
                <a:latin typeface="+mj-lt"/>
              </a:rPr>
              <a:t>2010</a:t>
            </a:r>
            <a:r>
              <a:rPr lang="en-US" altLang="zh-CN" sz="2400" b="1" dirty="0" smtClean="0">
                <a:solidFill>
                  <a:schemeClr val="bg1"/>
                </a:solidFill>
                <a:effectLst>
                  <a:outerShdw blurRad="38100" dist="38100" dir="2700000" algn="tl">
                    <a:srgbClr val="000000">
                      <a:alpha val="43137"/>
                    </a:srgbClr>
                  </a:outerShdw>
                </a:effectLst>
                <a:latin typeface="+mj-lt"/>
              </a:rPr>
              <a:t>,</a:t>
            </a:r>
            <a:r>
              <a:rPr lang="en-US" altLang="en-US" sz="2400" b="1" dirty="0" smtClean="0">
                <a:solidFill>
                  <a:schemeClr val="bg1"/>
                </a:solidFill>
                <a:effectLst>
                  <a:outerShdw blurRad="38100" dist="38100" dir="2700000" algn="tl">
                    <a:srgbClr val="000000">
                      <a:alpha val="43137"/>
                    </a:srgbClr>
                  </a:outerShdw>
                </a:effectLst>
                <a:latin typeface="+mj-lt"/>
              </a:rPr>
              <a:t> </a:t>
            </a:r>
            <a:r>
              <a:rPr lang="en-US" altLang="zh-CN" sz="2400" b="1" dirty="0" smtClean="0">
                <a:solidFill>
                  <a:schemeClr val="bg1"/>
                </a:solidFill>
                <a:effectLst>
                  <a:outerShdw blurRad="38100" dist="38100" dir="2700000" algn="tl">
                    <a:srgbClr val="000000">
                      <a:alpha val="43137"/>
                    </a:srgbClr>
                  </a:outerShdw>
                </a:effectLst>
                <a:latin typeface="+mj-lt"/>
              </a:rPr>
              <a:t>IoT hot spots, highlights and view points were emerging frequently and constantly.</a:t>
            </a:r>
            <a:r>
              <a:rPr lang="en-US" altLang="en-US" sz="2400" b="1" dirty="0" smtClean="0">
                <a:solidFill>
                  <a:schemeClr val="bg1"/>
                </a:solidFill>
                <a:effectLst>
                  <a:outerShdw blurRad="38100" dist="38100" dir="2700000" algn="tl">
                    <a:srgbClr val="000000">
                      <a:alpha val="43137"/>
                    </a:srgbClr>
                  </a:outerShdw>
                </a:effectLst>
                <a:latin typeface="+mj-lt"/>
              </a:rPr>
              <a:t> </a:t>
            </a:r>
            <a:r>
              <a:rPr lang="en-US" altLang="zh-CN" sz="2400" b="1" dirty="0" smtClean="0">
                <a:solidFill>
                  <a:schemeClr val="bg1"/>
                </a:solidFill>
                <a:effectLst>
                  <a:outerShdw blurRad="38100" dist="38100" dir="2700000" algn="tl">
                    <a:srgbClr val="000000">
                      <a:alpha val="43137"/>
                    </a:srgbClr>
                  </a:outerShdw>
                </a:effectLst>
                <a:latin typeface="+mj-lt"/>
              </a:rPr>
              <a:t>IoT, as a strategic emerging industry, advanced rapidly under the government’s great attention. For </a:t>
            </a:r>
            <a:r>
              <a:rPr lang="en-US" altLang="en-US" sz="2400" b="1" dirty="0" smtClean="0">
                <a:solidFill>
                  <a:schemeClr val="bg1"/>
                </a:solidFill>
                <a:effectLst>
                  <a:outerShdw blurRad="38100" dist="38100" dir="2700000" algn="tl">
                    <a:srgbClr val="000000">
                      <a:alpha val="43137"/>
                    </a:srgbClr>
                  </a:outerShdw>
                </a:effectLst>
                <a:latin typeface="+mj-lt"/>
              </a:rPr>
              <a:t>the first time</a:t>
            </a:r>
            <a:r>
              <a:rPr lang="en-US" altLang="zh-CN" sz="2400" b="1" dirty="0" smtClean="0">
                <a:solidFill>
                  <a:schemeClr val="bg1"/>
                </a:solidFill>
                <a:effectLst>
                  <a:outerShdw blurRad="38100" dist="38100" dir="2700000" algn="tl">
                    <a:srgbClr val="000000">
                      <a:alpha val="43137"/>
                    </a:srgbClr>
                  </a:outerShdw>
                </a:effectLst>
                <a:latin typeface="+mj-lt"/>
              </a:rPr>
              <a:t>, </a:t>
            </a:r>
            <a:r>
              <a:rPr lang="en-US" altLang="zh-CN" sz="2400" b="1" dirty="0" smtClean="0">
                <a:solidFill>
                  <a:srgbClr val="FFC000"/>
                </a:solidFill>
                <a:effectLst>
                  <a:outerShdw blurRad="38100" dist="38100" dir="2700000" algn="tl">
                    <a:srgbClr val="000000">
                      <a:alpha val="43137"/>
                    </a:srgbClr>
                  </a:outerShdw>
                </a:effectLst>
                <a:latin typeface="+mj-lt"/>
              </a:rPr>
              <a:t>IoT got into</a:t>
            </a:r>
            <a:r>
              <a:rPr lang="en-US" altLang="en-US" sz="2400" b="1" dirty="0" smtClean="0">
                <a:solidFill>
                  <a:srgbClr val="FFC000"/>
                </a:solidFill>
                <a:effectLst>
                  <a:outerShdw blurRad="38100" dist="38100" dir="2700000" algn="tl">
                    <a:srgbClr val="000000">
                      <a:alpha val="43137"/>
                    </a:srgbClr>
                  </a:outerShdw>
                </a:effectLst>
                <a:latin typeface="+mj-lt"/>
              </a:rPr>
              <a:t> the government work report, and was listed as a </a:t>
            </a:r>
            <a:r>
              <a:rPr lang="en-US" altLang="zh-CN" sz="2400" b="1" dirty="0" smtClean="0">
                <a:solidFill>
                  <a:srgbClr val="FFC000"/>
                </a:solidFill>
                <a:effectLst>
                  <a:outerShdw blurRad="38100" dist="38100" dir="2700000" algn="tl">
                    <a:srgbClr val="000000">
                      <a:alpha val="43137"/>
                    </a:srgbClr>
                  </a:outerShdw>
                </a:effectLst>
                <a:latin typeface="+mj-lt"/>
              </a:rPr>
              <a:t>major program in the </a:t>
            </a:r>
            <a:r>
              <a:rPr lang="en-US" altLang="en-US" sz="2400" b="1" dirty="0" smtClean="0">
                <a:solidFill>
                  <a:srgbClr val="FFC000"/>
                </a:solidFill>
                <a:effectLst>
                  <a:outerShdw blurRad="38100" dist="38100" dir="2700000" algn="tl">
                    <a:srgbClr val="000000">
                      <a:alpha val="43137"/>
                    </a:srgbClr>
                  </a:outerShdw>
                </a:effectLst>
                <a:latin typeface="+mj-lt"/>
              </a:rPr>
              <a:t>national </a:t>
            </a:r>
            <a:r>
              <a:rPr lang="en-US" altLang="zh-CN" sz="2400" b="1" dirty="0" smtClean="0">
                <a:solidFill>
                  <a:srgbClr val="FFC000"/>
                </a:solidFill>
                <a:effectLst>
                  <a:outerShdw blurRad="38100" dist="38100" dir="2700000" algn="tl">
                    <a:srgbClr val="000000">
                      <a:alpha val="43137"/>
                    </a:srgbClr>
                  </a:outerShdw>
                </a:effectLst>
                <a:latin typeface="+mj-lt"/>
              </a:rPr>
              <a:t>12</a:t>
            </a:r>
            <a:r>
              <a:rPr lang="en-US" altLang="zh-CN" sz="2400" b="1" baseline="30000" dirty="0" smtClean="0">
                <a:solidFill>
                  <a:srgbClr val="FFC000"/>
                </a:solidFill>
                <a:effectLst>
                  <a:outerShdw blurRad="38100" dist="38100" dir="2700000" algn="tl">
                    <a:srgbClr val="000000">
                      <a:alpha val="43137"/>
                    </a:srgbClr>
                  </a:outerShdw>
                </a:effectLst>
                <a:latin typeface="+mj-lt"/>
              </a:rPr>
              <a:t>th</a:t>
            </a:r>
            <a:r>
              <a:rPr lang="en-US" altLang="zh-CN" sz="2400" b="1" dirty="0" smtClean="0">
                <a:solidFill>
                  <a:srgbClr val="FFC000"/>
                </a:solidFill>
                <a:effectLst>
                  <a:outerShdw blurRad="38100" dist="38100" dir="2700000" algn="tl">
                    <a:srgbClr val="000000">
                      <a:alpha val="43137"/>
                    </a:srgbClr>
                  </a:outerShdw>
                </a:effectLst>
                <a:latin typeface="+mj-lt"/>
              </a:rPr>
              <a:t> 5-Year </a:t>
            </a:r>
            <a:r>
              <a:rPr lang="en-US" altLang="en-US" sz="2400" b="1" dirty="0" smtClean="0">
                <a:solidFill>
                  <a:srgbClr val="FFC000"/>
                </a:solidFill>
                <a:effectLst>
                  <a:outerShdw blurRad="38100" dist="38100" dir="2700000" algn="tl">
                    <a:srgbClr val="000000">
                      <a:alpha val="43137"/>
                    </a:srgbClr>
                  </a:outerShdw>
                </a:effectLst>
                <a:latin typeface="+mj-lt"/>
              </a:rPr>
              <a:t>planning</a:t>
            </a:r>
            <a:r>
              <a:rPr lang="en-US" altLang="zh-CN" sz="2400" b="1" dirty="0" smtClean="0">
                <a:solidFill>
                  <a:srgbClr val="FFC000"/>
                </a:solidFill>
                <a:effectLst>
                  <a:outerShdw blurRad="38100" dist="38100" dir="2700000" algn="tl">
                    <a:srgbClr val="000000">
                      <a:alpha val="43137"/>
                    </a:srgbClr>
                  </a:outerShdw>
                </a:effectLst>
                <a:latin typeface="+mj-lt"/>
              </a:rPr>
              <a:t>.</a:t>
            </a:r>
            <a:r>
              <a:rPr lang="en-US" altLang="en-US" sz="2400" b="1" dirty="0" smtClean="0">
                <a:solidFill>
                  <a:srgbClr val="FFC000"/>
                </a:solidFill>
                <a:effectLst>
                  <a:outerShdw blurRad="38100" dist="38100" dir="2700000" algn="tl">
                    <a:srgbClr val="000000">
                      <a:alpha val="43137"/>
                    </a:srgbClr>
                  </a:outerShdw>
                </a:effectLst>
                <a:latin typeface="+mj-lt"/>
              </a:rPr>
              <a:t> </a:t>
            </a:r>
            <a:r>
              <a:rPr lang="en-US" altLang="zh-CN" sz="2400" b="1" dirty="0" smtClean="0">
                <a:solidFill>
                  <a:schemeClr val="bg1"/>
                </a:solidFill>
                <a:effectLst>
                  <a:outerShdw blurRad="38100" dist="38100" dir="2700000" algn="tl">
                    <a:srgbClr val="000000">
                      <a:alpha val="43137"/>
                    </a:srgbClr>
                  </a:outerShdw>
                </a:effectLst>
                <a:latin typeface="+mj-lt"/>
              </a:rPr>
              <a:t>E</a:t>
            </a:r>
            <a:r>
              <a:rPr lang="en-US" altLang="en-US" sz="2400" b="1" dirty="0" smtClean="0">
                <a:solidFill>
                  <a:schemeClr val="bg1"/>
                </a:solidFill>
                <a:effectLst>
                  <a:outerShdw blurRad="38100" dist="38100" dir="2700000" algn="tl">
                    <a:srgbClr val="000000">
                      <a:alpha val="43137"/>
                    </a:srgbClr>
                  </a:outerShdw>
                </a:effectLst>
                <a:latin typeface="+mj-lt"/>
              </a:rPr>
              <a:t>ach province and </a:t>
            </a:r>
            <a:r>
              <a:rPr lang="en-US" altLang="zh-CN" sz="2400" b="1" dirty="0" smtClean="0">
                <a:solidFill>
                  <a:schemeClr val="bg1"/>
                </a:solidFill>
                <a:effectLst>
                  <a:outerShdw blurRad="38100" dist="38100" dir="2700000" algn="tl">
                    <a:srgbClr val="000000">
                      <a:alpha val="43137"/>
                    </a:srgbClr>
                  </a:outerShdw>
                </a:effectLst>
                <a:latin typeface="+mj-lt"/>
              </a:rPr>
              <a:t>city </a:t>
            </a:r>
            <a:r>
              <a:rPr lang="en-US" altLang="en-US" sz="2400" b="1" dirty="0" smtClean="0">
                <a:solidFill>
                  <a:schemeClr val="bg1"/>
                </a:solidFill>
                <a:effectLst>
                  <a:outerShdw blurRad="38100" dist="38100" dir="2700000" algn="tl">
                    <a:srgbClr val="000000">
                      <a:alpha val="43137"/>
                    </a:srgbClr>
                  </a:outerShdw>
                </a:effectLst>
                <a:latin typeface="+mj-lt"/>
              </a:rPr>
              <a:t>actively launched the </a:t>
            </a:r>
            <a:r>
              <a:rPr lang="en-US" altLang="zh-CN" sz="2400" b="1" dirty="0" smtClean="0">
                <a:solidFill>
                  <a:schemeClr val="bg1"/>
                </a:solidFill>
                <a:effectLst>
                  <a:outerShdw blurRad="38100" dist="38100" dir="2700000" algn="tl">
                    <a:srgbClr val="000000">
                      <a:alpha val="43137"/>
                    </a:srgbClr>
                  </a:outerShdw>
                </a:effectLst>
                <a:latin typeface="+mj-lt"/>
              </a:rPr>
              <a:t>IoT</a:t>
            </a:r>
            <a:r>
              <a:rPr lang="en-US" altLang="en-US" sz="2400" b="1" dirty="0" smtClean="0">
                <a:solidFill>
                  <a:schemeClr val="bg1"/>
                </a:solidFill>
                <a:effectLst>
                  <a:outerShdw blurRad="38100" dist="38100" dir="2700000" algn="tl">
                    <a:srgbClr val="000000">
                      <a:alpha val="43137"/>
                    </a:srgbClr>
                  </a:outerShdw>
                </a:effectLst>
                <a:latin typeface="+mj-lt"/>
              </a:rPr>
              <a:t> industry development plan</a:t>
            </a:r>
            <a:r>
              <a:rPr lang="en-US" altLang="zh-CN" sz="2400" b="1" dirty="0" smtClean="0">
                <a:solidFill>
                  <a:schemeClr val="bg1"/>
                </a:solidFill>
                <a:effectLst>
                  <a:outerShdw blurRad="38100" dist="38100" dir="2700000" algn="tl">
                    <a:srgbClr val="000000">
                      <a:alpha val="43137"/>
                    </a:srgbClr>
                  </a:outerShdw>
                </a:effectLst>
                <a:latin typeface="+mj-lt"/>
              </a:rPr>
              <a:t>. T</a:t>
            </a:r>
            <a:r>
              <a:rPr lang="en-US" altLang="en-US" sz="2400" b="1" dirty="0" smtClean="0">
                <a:solidFill>
                  <a:schemeClr val="bg1"/>
                </a:solidFill>
                <a:effectLst>
                  <a:outerShdw blurRad="38100" dist="38100" dir="2700000" algn="tl">
                    <a:srgbClr val="000000">
                      <a:alpha val="43137"/>
                    </a:srgbClr>
                  </a:outerShdw>
                </a:effectLst>
                <a:latin typeface="+mj-lt"/>
              </a:rPr>
              <a:t>he </a:t>
            </a:r>
            <a:r>
              <a:rPr lang="en-US" altLang="zh-CN" sz="2400" b="1" dirty="0" smtClean="0">
                <a:solidFill>
                  <a:schemeClr val="bg1"/>
                </a:solidFill>
                <a:effectLst>
                  <a:outerShdw blurRad="38100" dist="38100" dir="2700000" algn="tl">
                    <a:srgbClr val="000000">
                      <a:alpha val="43137"/>
                    </a:srgbClr>
                  </a:outerShdw>
                </a:effectLst>
                <a:latin typeface="+mj-lt"/>
              </a:rPr>
              <a:t>IoT</a:t>
            </a:r>
            <a:r>
              <a:rPr lang="en-US" altLang="en-US" sz="2400" b="1" dirty="0" smtClean="0">
                <a:solidFill>
                  <a:schemeClr val="bg1"/>
                </a:solidFill>
                <a:effectLst>
                  <a:outerShdw blurRad="38100" dist="38100" dir="2700000" algn="tl">
                    <a:srgbClr val="000000">
                      <a:alpha val="43137"/>
                    </a:srgbClr>
                  </a:outerShdw>
                </a:effectLst>
                <a:latin typeface="+mj-lt"/>
              </a:rPr>
              <a:t> industry has demonstrated a strong potential for development.</a:t>
            </a:r>
            <a:endParaRPr lang="en-US" altLang="zh-CN" sz="24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1984" y="302144"/>
            <a:ext cx="4702506" cy="461665"/>
          </a:xfrm>
          <a:prstGeom prst="rect">
            <a:avLst/>
          </a:prstGeom>
        </p:spPr>
        <p:txBody>
          <a:bodyPr wrap="none">
            <a:spAutoFit/>
          </a:bodyPr>
          <a:lstStyle/>
          <a:p>
            <a:r>
              <a:rPr lang="en-US" altLang="zh-CN" sz="2400" b="1" dirty="0" smtClean="0">
                <a:solidFill>
                  <a:srgbClr val="FFFF00"/>
                </a:solidFill>
                <a:effectLst>
                  <a:outerShdw blurRad="38100" dist="38100" dir="2700000" algn="tl">
                    <a:srgbClr val="000000">
                      <a:alpha val="43137"/>
                    </a:srgbClr>
                  </a:outerShdw>
                </a:effectLst>
                <a:latin typeface="+mj-lt"/>
              </a:rPr>
              <a:t>Seven strategic emerging industries</a:t>
            </a:r>
            <a:endParaRPr lang="zh-CN" altLang="en-US" sz="2400" dirty="0">
              <a:solidFill>
                <a:srgbClr val="FFFF00"/>
              </a:solidFill>
              <a:effectLst>
                <a:outerShdw blurRad="38100" dist="38100" dir="2700000" algn="tl">
                  <a:srgbClr val="000000">
                    <a:alpha val="43137"/>
                  </a:srgbClr>
                </a:outerShdw>
              </a:effectLst>
              <a:latin typeface="+mj-lt"/>
            </a:endParaRPr>
          </a:p>
        </p:txBody>
      </p:sp>
      <p:sp>
        <p:nvSpPr>
          <p:cNvPr id="3" name="矩形 2"/>
          <p:cNvSpPr/>
          <p:nvPr/>
        </p:nvSpPr>
        <p:spPr>
          <a:xfrm>
            <a:off x="2060219" y="1256167"/>
            <a:ext cx="4961467" cy="3477875"/>
          </a:xfrm>
          <a:prstGeom prst="rect">
            <a:avLst/>
          </a:prstGeom>
        </p:spPr>
        <p:txBody>
          <a:bodyPr wrap="square">
            <a:spAutoFit/>
          </a:bodyPr>
          <a:lstStyle/>
          <a:p>
            <a:pPr>
              <a:buFontTx/>
              <a:buNone/>
            </a:pPr>
            <a:r>
              <a:rPr lang="en-US" altLang="zh-CN" sz="2000" b="1" i="1" dirty="0" smtClean="0">
                <a:solidFill>
                  <a:schemeClr val="accent3"/>
                </a:solidFill>
                <a:effectLst>
                  <a:outerShdw blurRad="38100" dist="38100" dir="2700000" algn="tl">
                    <a:srgbClr val="000000">
                      <a:alpha val="43137"/>
                    </a:srgbClr>
                  </a:outerShdw>
                </a:effectLst>
                <a:latin typeface="+mn-lt"/>
              </a:rPr>
              <a:t>Now China has further proposed seven strategic emerging industries: </a:t>
            </a:r>
          </a:p>
          <a:p>
            <a:pPr>
              <a:buFontTx/>
              <a:buNone/>
            </a:pPr>
            <a:endParaRPr lang="en-US" altLang="zh-CN" sz="2000" b="1" i="1" dirty="0" smtClean="0">
              <a:solidFill>
                <a:srgbClr val="FFC000"/>
              </a:solidFill>
              <a:effectLst>
                <a:outerShdw blurRad="38100" dist="38100" dir="2700000" algn="tl">
                  <a:srgbClr val="000000">
                    <a:alpha val="43137"/>
                  </a:srgbClr>
                </a:outerShdw>
              </a:effectLst>
              <a:latin typeface="+mn-lt"/>
            </a:endParaRP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Energy-saving environmental protection </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High-end equipment manufacturing</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Bio-industry</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New materials industry</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New generation IT industry (including IOT industry),</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New energy industry</a:t>
            </a:r>
          </a:p>
          <a:p>
            <a:pPr>
              <a:buFont typeface="Wingdings" pitchFamily="2" charset="2"/>
              <a:buChar char="ü"/>
            </a:pPr>
            <a:r>
              <a:rPr lang="en-US" altLang="zh-CN" sz="2000" b="1" i="1" dirty="0" smtClean="0">
                <a:solidFill>
                  <a:srgbClr val="FFC000"/>
                </a:solidFill>
                <a:effectLst>
                  <a:outerShdw blurRad="38100" dist="38100" dir="2700000" algn="tl">
                    <a:srgbClr val="000000">
                      <a:alpha val="43137"/>
                    </a:srgbClr>
                  </a:outerShdw>
                </a:effectLst>
                <a:latin typeface="+mn-lt"/>
              </a:rPr>
              <a:t>New energy vehicles </a:t>
            </a:r>
            <a:endParaRPr lang="zh-CN" altLang="en-US" sz="2000" b="1" i="1" dirty="0">
              <a:solidFill>
                <a:srgbClr val="FFC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6623" y="302168"/>
            <a:ext cx="6061531" cy="461665"/>
          </a:xfrm>
          <a:prstGeom prst="rect">
            <a:avLst/>
          </a:prstGeom>
        </p:spPr>
        <p:txBody>
          <a:bodyPr wrap="none">
            <a:spAutoFit/>
          </a:bodyPr>
          <a:lstStyle/>
          <a:p>
            <a:pPr algn="ctr"/>
            <a:r>
              <a:rPr lang="en-US" altLang="zh-CN" sz="2400" b="1" dirty="0" smtClean="0">
                <a:solidFill>
                  <a:srgbClr val="FFFF00"/>
                </a:solidFill>
                <a:effectLst>
                  <a:outerShdw blurRad="38100" dist="38100" dir="2700000" algn="tl">
                    <a:srgbClr val="000000">
                      <a:alpha val="43137"/>
                    </a:srgbClr>
                  </a:outerShdw>
                </a:effectLst>
                <a:latin typeface="+mj-lt"/>
              </a:rPr>
              <a:t>China government policy regarding Smart city </a:t>
            </a:r>
            <a:endParaRPr lang="zh-CN" altLang="en-US" sz="2400" dirty="0">
              <a:solidFill>
                <a:srgbClr val="FFFF00"/>
              </a:solidFill>
              <a:effectLst>
                <a:outerShdw blurRad="38100" dist="38100" dir="2700000" algn="tl">
                  <a:srgbClr val="000000">
                    <a:alpha val="43137"/>
                  </a:srgbClr>
                </a:outerShdw>
              </a:effectLst>
              <a:latin typeface="+mj-lt"/>
            </a:endParaRPr>
          </a:p>
        </p:txBody>
      </p:sp>
      <p:sp>
        <p:nvSpPr>
          <p:cNvPr id="3" name="圆角矩形 2"/>
          <p:cNvSpPr/>
          <p:nvPr/>
        </p:nvSpPr>
        <p:spPr bwMode="auto">
          <a:xfrm>
            <a:off x="3865955" y="2939771"/>
            <a:ext cx="4600712" cy="661381"/>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 name="圆角矩形 3"/>
          <p:cNvSpPr/>
          <p:nvPr/>
        </p:nvSpPr>
        <p:spPr bwMode="auto">
          <a:xfrm>
            <a:off x="3854665" y="1923895"/>
            <a:ext cx="4600712" cy="661381"/>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5" name="圆角矩形 4"/>
          <p:cNvSpPr/>
          <p:nvPr/>
        </p:nvSpPr>
        <p:spPr bwMode="auto">
          <a:xfrm>
            <a:off x="3854666" y="986850"/>
            <a:ext cx="4600712" cy="661381"/>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469900" indent="-469900" algn="ctr">
              <a:lnSpc>
                <a:spcPct val="80000"/>
              </a:lnSpc>
              <a:spcBef>
                <a:spcPct val="10000"/>
              </a:spcBef>
            </a:pPr>
            <a:r>
              <a:rPr lang="en-US" altLang="zh-CN" sz="2000" b="1" dirty="0" smtClean="0">
                <a:solidFill>
                  <a:srgbClr val="FFFF00"/>
                </a:solidFill>
                <a:effectLst>
                  <a:outerShdw blurRad="38100" dist="38100" dir="2700000" algn="tl">
                    <a:srgbClr val="000000">
                      <a:alpha val="43137"/>
                    </a:srgbClr>
                  </a:outerShdw>
                </a:effectLst>
              </a:rPr>
              <a:t>Strengthening planning guidance and policy guidance</a:t>
            </a:r>
            <a:endParaRPr lang="en-US" altLang="zh-CN" sz="2000" b="1" dirty="0">
              <a:solidFill>
                <a:srgbClr val="FFFF00"/>
              </a:solidFill>
              <a:effectLst>
                <a:outerShdw blurRad="38100" dist="38100" dir="2700000" algn="tl">
                  <a:srgbClr val="000000">
                    <a:alpha val="43137"/>
                  </a:srgbClr>
                </a:outerShdw>
              </a:effectLst>
            </a:endParaRPr>
          </a:p>
        </p:txBody>
      </p:sp>
      <p:sp>
        <p:nvSpPr>
          <p:cNvPr id="7" name="五边形 6"/>
          <p:cNvSpPr/>
          <p:nvPr/>
        </p:nvSpPr>
        <p:spPr bwMode="auto">
          <a:xfrm>
            <a:off x="2193142" y="1223047"/>
            <a:ext cx="1438952" cy="333315"/>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8" name="TextBox 22"/>
          <p:cNvSpPr txBox="1">
            <a:spLocks noChangeArrowheads="1"/>
          </p:cNvSpPr>
          <p:nvPr/>
        </p:nvSpPr>
        <p:spPr bwMode="auto">
          <a:xfrm>
            <a:off x="2270120" y="1216192"/>
            <a:ext cx="1201902" cy="307777"/>
          </a:xfrm>
          <a:prstGeom prst="rect">
            <a:avLst/>
          </a:prstGeom>
          <a:noFill/>
          <a:ln w="9525">
            <a:noFill/>
            <a:miter lim="800000"/>
            <a:headEnd/>
            <a:tailEnd/>
          </a:ln>
        </p:spPr>
        <p:txBody>
          <a:bodyPr wrap="square">
            <a:spAutoFit/>
          </a:bodyPr>
          <a:lstStyle/>
          <a:p>
            <a:pPr algn="ctr"/>
            <a:r>
              <a:rPr lang="en-US" altLang="zh-CN" sz="1400" dirty="0">
                <a:solidFill>
                  <a:schemeClr val="bg1"/>
                </a:solidFill>
                <a:latin typeface="微软雅黑" pitchFamily="34" charset="-122"/>
                <a:ea typeface="微软雅黑" pitchFamily="34" charset="-122"/>
              </a:rPr>
              <a:t>1</a:t>
            </a:r>
            <a:endParaRPr lang="zh-CN" altLang="en-US" sz="1400" dirty="0">
              <a:solidFill>
                <a:schemeClr val="bg1"/>
              </a:solidFill>
              <a:latin typeface="微软雅黑" pitchFamily="34" charset="-122"/>
              <a:ea typeface="微软雅黑" pitchFamily="34" charset="-122"/>
            </a:endParaRPr>
          </a:p>
        </p:txBody>
      </p:sp>
      <p:sp>
        <p:nvSpPr>
          <p:cNvPr id="9" name="五边形 8"/>
          <p:cNvSpPr/>
          <p:nvPr/>
        </p:nvSpPr>
        <p:spPr bwMode="auto">
          <a:xfrm>
            <a:off x="2193142" y="2127662"/>
            <a:ext cx="1438952" cy="33331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0" name="TextBox 22"/>
          <p:cNvSpPr txBox="1">
            <a:spLocks noChangeArrowheads="1"/>
          </p:cNvSpPr>
          <p:nvPr/>
        </p:nvSpPr>
        <p:spPr bwMode="auto">
          <a:xfrm>
            <a:off x="2270120" y="2128296"/>
            <a:ext cx="1201902" cy="307777"/>
          </a:xfrm>
          <a:prstGeom prst="rect">
            <a:avLst/>
          </a:prstGeom>
          <a:noFill/>
          <a:ln w="9525">
            <a:noFill/>
            <a:miter lim="800000"/>
            <a:headEnd/>
            <a:tailEnd/>
          </a:ln>
        </p:spPr>
        <p:txBody>
          <a:bodyPr wrap="square">
            <a:spAutoFit/>
          </a:bodyPr>
          <a:lstStyle/>
          <a:p>
            <a:pPr algn="ctr"/>
            <a:r>
              <a:rPr lang="en-US" altLang="zh-CN" sz="1400" dirty="0">
                <a:solidFill>
                  <a:schemeClr val="bg1"/>
                </a:solidFill>
                <a:latin typeface="微软雅黑" pitchFamily="34" charset="-122"/>
                <a:ea typeface="微软雅黑" pitchFamily="34" charset="-122"/>
              </a:rPr>
              <a:t>2</a:t>
            </a:r>
            <a:endParaRPr lang="zh-CN" altLang="en-US" sz="1400" dirty="0">
              <a:solidFill>
                <a:schemeClr val="bg1"/>
              </a:solidFill>
              <a:latin typeface="微软雅黑" pitchFamily="34" charset="-122"/>
              <a:ea typeface="微软雅黑" pitchFamily="34" charset="-122"/>
            </a:endParaRPr>
          </a:p>
        </p:txBody>
      </p:sp>
      <p:sp>
        <p:nvSpPr>
          <p:cNvPr id="11" name="五边形 10"/>
          <p:cNvSpPr/>
          <p:nvPr/>
        </p:nvSpPr>
        <p:spPr bwMode="auto">
          <a:xfrm>
            <a:off x="2193142" y="3156431"/>
            <a:ext cx="1438952" cy="33331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2" name="TextBox 22"/>
          <p:cNvSpPr txBox="1">
            <a:spLocks noChangeArrowheads="1"/>
          </p:cNvSpPr>
          <p:nvPr/>
        </p:nvSpPr>
        <p:spPr bwMode="auto">
          <a:xfrm>
            <a:off x="2270120" y="3139356"/>
            <a:ext cx="1201902" cy="307777"/>
          </a:xfrm>
          <a:prstGeom prst="rect">
            <a:avLst/>
          </a:prstGeom>
          <a:noFill/>
          <a:ln w="9525">
            <a:noFill/>
            <a:miter lim="800000"/>
            <a:headEnd/>
            <a:tailEnd/>
          </a:ln>
        </p:spPr>
        <p:txBody>
          <a:bodyPr wrap="square">
            <a:spAutoFit/>
          </a:bodyPr>
          <a:lstStyle/>
          <a:p>
            <a:pPr algn="ctr"/>
            <a:r>
              <a:rPr lang="en-US" altLang="zh-CN" sz="1400" dirty="0">
                <a:solidFill>
                  <a:schemeClr val="bg1"/>
                </a:solidFill>
                <a:latin typeface="微软雅黑" pitchFamily="34" charset="-122"/>
                <a:ea typeface="微软雅黑" pitchFamily="34" charset="-122"/>
              </a:rPr>
              <a:t>3</a:t>
            </a:r>
            <a:endParaRPr lang="zh-CN" altLang="en-US" sz="1400" dirty="0">
              <a:solidFill>
                <a:schemeClr val="bg1"/>
              </a:solidFill>
              <a:latin typeface="微软雅黑" pitchFamily="34" charset="-122"/>
              <a:ea typeface="微软雅黑" pitchFamily="34" charset="-122"/>
            </a:endParaRPr>
          </a:p>
        </p:txBody>
      </p:sp>
      <p:sp>
        <p:nvSpPr>
          <p:cNvPr id="13" name="椭圆 12"/>
          <p:cNvSpPr/>
          <p:nvPr/>
        </p:nvSpPr>
        <p:spPr bwMode="auto">
          <a:xfrm>
            <a:off x="4053205" y="1132558"/>
            <a:ext cx="108359" cy="85373"/>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a:solidFill>
                <a:schemeClr val="bg1"/>
              </a:solidFill>
              <a:latin typeface="微软雅黑" pitchFamily="34" charset="-122"/>
              <a:ea typeface="微软雅黑" pitchFamily="34" charset="-122"/>
            </a:endParaRPr>
          </a:p>
        </p:txBody>
      </p:sp>
      <p:sp>
        <p:nvSpPr>
          <p:cNvPr id="16" name="TextBox 32"/>
          <p:cNvSpPr txBox="1">
            <a:spLocks noChangeArrowheads="1"/>
          </p:cNvSpPr>
          <p:nvPr/>
        </p:nvSpPr>
        <p:spPr bwMode="auto">
          <a:xfrm>
            <a:off x="4000669" y="2035869"/>
            <a:ext cx="4072433" cy="584775"/>
          </a:xfrm>
          <a:prstGeom prst="rect">
            <a:avLst/>
          </a:prstGeom>
          <a:noFill/>
          <a:ln w="9525">
            <a:noFill/>
            <a:miter lim="800000"/>
            <a:headEnd/>
            <a:tailEnd/>
          </a:ln>
        </p:spPr>
        <p:txBody>
          <a:bodyPr wrap="square">
            <a:spAutoFit/>
          </a:bodyPr>
          <a:lstStyle/>
          <a:p>
            <a:pPr marL="469900" indent="-469900" algn="ctr">
              <a:lnSpc>
                <a:spcPct val="80000"/>
              </a:lnSpc>
              <a:spcBef>
                <a:spcPct val="10000"/>
              </a:spcBef>
            </a:pPr>
            <a:r>
              <a:rPr lang="en-US" altLang="zh-CN" sz="2000" b="1" dirty="0">
                <a:solidFill>
                  <a:srgbClr val="FFFF00"/>
                </a:solidFill>
                <a:effectLst>
                  <a:outerShdw blurRad="38100" dist="38100" dir="2700000" algn="tl">
                    <a:srgbClr val="000000">
                      <a:alpha val="43137"/>
                    </a:srgbClr>
                  </a:outerShdw>
                </a:effectLst>
                <a:latin typeface="+mn-lt"/>
                <a:ea typeface="+mn-ea"/>
              </a:rPr>
              <a:t>Vigorously promote technology innovation</a:t>
            </a:r>
          </a:p>
        </p:txBody>
      </p:sp>
      <p:sp>
        <p:nvSpPr>
          <p:cNvPr id="17" name="椭圆 16"/>
          <p:cNvSpPr/>
          <p:nvPr/>
        </p:nvSpPr>
        <p:spPr bwMode="auto">
          <a:xfrm>
            <a:off x="4064494" y="2143407"/>
            <a:ext cx="108359" cy="85373"/>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20" name="TextBox 32"/>
          <p:cNvSpPr txBox="1">
            <a:spLocks noChangeArrowheads="1"/>
          </p:cNvSpPr>
          <p:nvPr/>
        </p:nvSpPr>
        <p:spPr bwMode="auto">
          <a:xfrm>
            <a:off x="4192583" y="3001596"/>
            <a:ext cx="4050574" cy="800219"/>
          </a:xfrm>
          <a:prstGeom prst="rect">
            <a:avLst/>
          </a:prstGeom>
          <a:noFill/>
          <a:ln w="9525">
            <a:noFill/>
            <a:miter lim="800000"/>
            <a:headEnd/>
            <a:tailEnd/>
          </a:ln>
        </p:spPr>
        <p:txBody>
          <a:bodyPr wrap="square">
            <a:spAutoFit/>
          </a:bodyPr>
          <a:lstStyle/>
          <a:p>
            <a:pPr marL="469900" indent="-469900" algn="ctr">
              <a:lnSpc>
                <a:spcPct val="80000"/>
              </a:lnSpc>
              <a:spcBef>
                <a:spcPct val="10000"/>
              </a:spcBef>
            </a:pPr>
            <a:r>
              <a:rPr lang="en-US" altLang="zh-CN" sz="2000" b="1" dirty="0">
                <a:solidFill>
                  <a:srgbClr val="FFFF00"/>
                </a:solidFill>
                <a:effectLst>
                  <a:outerShdw blurRad="38100" dist="38100" dir="2700000" algn="tl">
                    <a:srgbClr val="000000">
                      <a:alpha val="43137"/>
                    </a:srgbClr>
                  </a:outerShdw>
                </a:effectLst>
                <a:latin typeface="+mn-lt"/>
                <a:ea typeface="+mn-ea"/>
              </a:rPr>
              <a:t>To speed up the construction of the standard system</a:t>
            </a:r>
          </a:p>
          <a:p>
            <a:endParaRPr lang="zh-CN" altLang="en-US" sz="1400" dirty="0">
              <a:latin typeface="微软雅黑" pitchFamily="34" charset="-122"/>
              <a:ea typeface="微软雅黑" pitchFamily="34" charset="-122"/>
            </a:endParaRPr>
          </a:p>
        </p:txBody>
      </p:sp>
      <p:sp>
        <p:nvSpPr>
          <p:cNvPr id="21" name="椭圆 20"/>
          <p:cNvSpPr/>
          <p:nvPr/>
        </p:nvSpPr>
        <p:spPr bwMode="auto">
          <a:xfrm>
            <a:off x="4064494" y="3131263"/>
            <a:ext cx="108359" cy="85373"/>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24" name="任意多边形 23"/>
          <p:cNvSpPr/>
          <p:nvPr/>
        </p:nvSpPr>
        <p:spPr>
          <a:xfrm rot="20675240">
            <a:off x="1091546" y="1637461"/>
            <a:ext cx="871347" cy="74177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25" name="任意多边形 24"/>
          <p:cNvSpPr/>
          <p:nvPr/>
        </p:nvSpPr>
        <p:spPr>
          <a:xfrm>
            <a:off x="1578133" y="3286299"/>
            <a:ext cx="487955" cy="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26" name="任意多边形 25"/>
          <p:cNvSpPr/>
          <p:nvPr/>
        </p:nvSpPr>
        <p:spPr>
          <a:xfrm rot="977179" flipV="1">
            <a:off x="1181857" y="4036854"/>
            <a:ext cx="871347" cy="74177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65000"/>
                <a:lumOff val="35000"/>
                <a:alpha val="50000"/>
              </a:schemeClr>
            </a:solidFill>
            <a:headEnd type="oval"/>
            <a:tailEnd type="oval"/>
          </a:ln>
          <a:effectLst>
            <a:outerShdw blurRad="50800" dist="25400" dir="2700000" algn="tl" rotWithShape="0">
              <a:prstClr val="black">
                <a:alpha val="50000"/>
              </a:prstClr>
            </a:outerShdw>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27" name="Oval 93"/>
          <p:cNvSpPr>
            <a:spLocks noChangeAspect="1" noChangeArrowheads="1"/>
          </p:cNvSpPr>
          <p:nvPr/>
        </p:nvSpPr>
        <p:spPr bwMode="auto">
          <a:xfrm>
            <a:off x="147538" y="2506001"/>
            <a:ext cx="1281348" cy="1280683"/>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isometricOffAxis1Top">
              <a:rot lat="17699988" lon="0" rev="0"/>
            </a:camera>
            <a:lightRig rig="flat" dir="t"/>
          </a:scene3d>
          <a:sp3d extrusionH="177800" contourW="19050">
            <a:bevelT w="101600" prst="convex"/>
            <a:bevelB w="0" h="254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28" name="TextBox 27"/>
          <p:cNvSpPr txBox="1"/>
          <p:nvPr/>
        </p:nvSpPr>
        <p:spPr bwMode="auto">
          <a:xfrm>
            <a:off x="103089" y="2855161"/>
            <a:ext cx="1352694" cy="461665"/>
          </a:xfrm>
          <a:prstGeom prst="rect">
            <a:avLst/>
          </a:prstGeom>
          <a:noFill/>
          <a:scene3d>
            <a:camera prst="orthographicFront"/>
            <a:lightRig rig="threePt" dir="t"/>
          </a:scene3d>
          <a:sp3d/>
        </p:spPr>
        <p:txBody>
          <a:bodyPr wrap="square">
            <a:spAutoFit/>
          </a:bodyPr>
          <a:lstStyle/>
          <a:p>
            <a:pPr algn="ctr" fontAlgn="auto">
              <a:spcBef>
                <a:spcPts val="0"/>
              </a:spcBef>
              <a:spcAft>
                <a:spcPts val="0"/>
              </a:spcAft>
              <a:defRPr/>
            </a:pPr>
            <a:r>
              <a:rPr lang="en-US" altLang="zh-CN" sz="2400" b="1" dirty="0" smtClean="0">
                <a:solidFill>
                  <a:srgbClr val="FFFF00"/>
                </a:solidFill>
                <a:effectLst>
                  <a:outerShdw blurRad="38100" dist="38100" dir="2700000" algn="tl">
                    <a:srgbClr val="000000">
                      <a:alpha val="43137"/>
                    </a:srgbClr>
                  </a:outerShdw>
                  <a:reflection blurRad="6350" stA="50000" endA="300" endPos="50000" dist="60007" dir="5400000" sy="-100000" algn="bl" rotWithShape="0"/>
                </a:effectLst>
                <a:latin typeface="+mj-lt"/>
                <a:ea typeface="微软雅黑" pitchFamily="34" charset="-122"/>
              </a:rPr>
              <a:t>Policy</a:t>
            </a:r>
            <a:endParaRPr lang="zh-CN" altLang="en-US" sz="2400" b="1" dirty="0">
              <a:solidFill>
                <a:srgbClr val="FFFF00"/>
              </a:solidFill>
              <a:effectLst>
                <a:outerShdw blurRad="38100" dist="38100" dir="2700000" algn="tl">
                  <a:srgbClr val="000000">
                    <a:alpha val="43137"/>
                  </a:srgbClr>
                </a:outerShdw>
                <a:reflection blurRad="6350" stA="50000" endA="300" endPos="50000" dist="60007" dir="5400000" sy="-100000" algn="bl" rotWithShape="0"/>
              </a:effectLst>
              <a:latin typeface="+mj-lt"/>
              <a:ea typeface="微软雅黑" pitchFamily="34" charset="-122"/>
            </a:endParaRPr>
          </a:p>
        </p:txBody>
      </p:sp>
      <p:sp>
        <p:nvSpPr>
          <p:cNvPr id="29" name="圆角矩形 28"/>
          <p:cNvSpPr/>
          <p:nvPr/>
        </p:nvSpPr>
        <p:spPr bwMode="auto">
          <a:xfrm>
            <a:off x="3871598" y="4819388"/>
            <a:ext cx="4600712" cy="661381"/>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30" name="圆角矩形 29"/>
          <p:cNvSpPr/>
          <p:nvPr/>
        </p:nvSpPr>
        <p:spPr bwMode="auto">
          <a:xfrm>
            <a:off x="3894175" y="3871246"/>
            <a:ext cx="4600712" cy="661381"/>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31" name="五边形 30"/>
          <p:cNvSpPr/>
          <p:nvPr/>
        </p:nvSpPr>
        <p:spPr bwMode="auto">
          <a:xfrm>
            <a:off x="2210074" y="4075013"/>
            <a:ext cx="1438952" cy="33331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2" name="TextBox 22"/>
          <p:cNvSpPr txBox="1">
            <a:spLocks noChangeArrowheads="1"/>
          </p:cNvSpPr>
          <p:nvPr/>
        </p:nvSpPr>
        <p:spPr bwMode="auto">
          <a:xfrm>
            <a:off x="2287052" y="4075647"/>
            <a:ext cx="1201902" cy="307777"/>
          </a:xfrm>
          <a:prstGeom prst="rect">
            <a:avLst/>
          </a:prstGeom>
          <a:noFill/>
          <a:ln w="9525">
            <a:noFill/>
            <a:miter lim="800000"/>
            <a:headEnd/>
            <a:tailEnd/>
          </a:ln>
        </p:spPr>
        <p:txBody>
          <a:bodyPr wrap="square">
            <a:spAutoFit/>
          </a:bodyPr>
          <a:lstStyle/>
          <a:p>
            <a:pPr algn="ctr"/>
            <a:r>
              <a:rPr lang="en-US" altLang="zh-CN" sz="1400" dirty="0" smtClean="0">
                <a:solidFill>
                  <a:schemeClr val="bg1"/>
                </a:solidFill>
                <a:latin typeface="微软雅黑" pitchFamily="34" charset="-122"/>
                <a:ea typeface="微软雅黑" pitchFamily="34" charset="-122"/>
              </a:rPr>
              <a:t>4</a:t>
            </a:r>
            <a:endParaRPr lang="zh-CN" altLang="en-US" sz="1400" dirty="0">
              <a:solidFill>
                <a:schemeClr val="bg1"/>
              </a:solidFill>
              <a:latin typeface="微软雅黑" pitchFamily="34" charset="-122"/>
              <a:ea typeface="微软雅黑" pitchFamily="34" charset="-122"/>
            </a:endParaRPr>
          </a:p>
        </p:txBody>
      </p:sp>
      <p:sp>
        <p:nvSpPr>
          <p:cNvPr id="33" name="五边形 32"/>
          <p:cNvSpPr/>
          <p:nvPr/>
        </p:nvSpPr>
        <p:spPr bwMode="auto">
          <a:xfrm>
            <a:off x="2198785" y="4990892"/>
            <a:ext cx="1438952" cy="333316"/>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4" name="TextBox 22"/>
          <p:cNvSpPr txBox="1">
            <a:spLocks noChangeArrowheads="1"/>
          </p:cNvSpPr>
          <p:nvPr/>
        </p:nvSpPr>
        <p:spPr bwMode="auto">
          <a:xfrm>
            <a:off x="2275763" y="4973817"/>
            <a:ext cx="1201902" cy="307777"/>
          </a:xfrm>
          <a:prstGeom prst="rect">
            <a:avLst/>
          </a:prstGeom>
          <a:noFill/>
          <a:ln w="9525">
            <a:noFill/>
            <a:miter lim="800000"/>
            <a:headEnd/>
            <a:tailEnd/>
          </a:ln>
        </p:spPr>
        <p:txBody>
          <a:bodyPr wrap="square">
            <a:spAutoFit/>
          </a:bodyPr>
          <a:lstStyle/>
          <a:p>
            <a:pPr algn="ctr"/>
            <a:r>
              <a:rPr lang="en-US" altLang="zh-CN" sz="1400" dirty="0" smtClean="0">
                <a:solidFill>
                  <a:schemeClr val="bg1"/>
                </a:solidFill>
                <a:latin typeface="微软雅黑" pitchFamily="34" charset="-122"/>
                <a:ea typeface="微软雅黑" pitchFamily="34" charset="-122"/>
              </a:rPr>
              <a:t>5</a:t>
            </a:r>
            <a:endParaRPr lang="zh-CN" altLang="en-US" sz="1400" dirty="0">
              <a:solidFill>
                <a:schemeClr val="bg1"/>
              </a:solidFill>
              <a:latin typeface="微软雅黑" pitchFamily="34" charset="-122"/>
              <a:ea typeface="微软雅黑" pitchFamily="34" charset="-122"/>
            </a:endParaRPr>
          </a:p>
        </p:txBody>
      </p:sp>
      <p:sp>
        <p:nvSpPr>
          <p:cNvPr id="35" name="TextBox 32"/>
          <p:cNvSpPr txBox="1">
            <a:spLocks noChangeArrowheads="1"/>
          </p:cNvSpPr>
          <p:nvPr/>
        </p:nvSpPr>
        <p:spPr bwMode="auto">
          <a:xfrm>
            <a:off x="4130491" y="3971931"/>
            <a:ext cx="4072433" cy="867930"/>
          </a:xfrm>
          <a:prstGeom prst="rect">
            <a:avLst/>
          </a:prstGeom>
          <a:noFill/>
          <a:ln w="9525">
            <a:noFill/>
            <a:miter lim="800000"/>
            <a:headEnd/>
            <a:tailEnd/>
          </a:ln>
        </p:spPr>
        <p:txBody>
          <a:bodyPr wrap="square">
            <a:spAutoFit/>
          </a:bodyPr>
          <a:lstStyle/>
          <a:p>
            <a:pPr marL="469900" indent="-469900" algn="ctr">
              <a:lnSpc>
                <a:spcPct val="80000"/>
              </a:lnSpc>
              <a:spcBef>
                <a:spcPct val="10000"/>
              </a:spcBef>
            </a:pPr>
            <a:r>
              <a:rPr lang="en-US" altLang="zh-CN" sz="2000" b="1" dirty="0">
                <a:solidFill>
                  <a:srgbClr val="FFFF00"/>
                </a:solidFill>
                <a:effectLst>
                  <a:outerShdw blurRad="38100" dist="38100" dir="2700000" algn="tl">
                    <a:srgbClr val="000000">
                      <a:alpha val="43137"/>
                    </a:srgbClr>
                  </a:outerShdw>
                </a:effectLst>
                <a:latin typeface="+mn-lt"/>
                <a:ea typeface="+mn-ea"/>
              </a:rPr>
              <a:t>Actively promote application demonstration</a:t>
            </a:r>
          </a:p>
          <a:p>
            <a:pPr marL="469900" indent="-469900" algn="ctr">
              <a:lnSpc>
                <a:spcPct val="80000"/>
              </a:lnSpc>
              <a:spcBef>
                <a:spcPct val="10000"/>
              </a:spcBef>
            </a:pPr>
            <a:endParaRPr lang="en-US" altLang="zh-CN" sz="2000" b="1" dirty="0">
              <a:solidFill>
                <a:srgbClr val="FFFF00"/>
              </a:solidFill>
              <a:effectLst>
                <a:outerShdw blurRad="38100" dist="38100" dir="2700000" algn="tl">
                  <a:srgbClr val="000000">
                    <a:alpha val="43137"/>
                  </a:srgbClr>
                </a:outerShdw>
              </a:effectLst>
              <a:latin typeface="+mn-lt"/>
              <a:ea typeface="+mn-ea"/>
            </a:endParaRPr>
          </a:p>
        </p:txBody>
      </p:sp>
      <p:sp>
        <p:nvSpPr>
          <p:cNvPr id="36" name="椭圆 35"/>
          <p:cNvSpPr/>
          <p:nvPr/>
        </p:nvSpPr>
        <p:spPr bwMode="auto">
          <a:xfrm>
            <a:off x="4092715" y="4158492"/>
            <a:ext cx="108359" cy="85373"/>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7" name="TextBox 32"/>
          <p:cNvSpPr txBox="1">
            <a:spLocks noChangeArrowheads="1"/>
          </p:cNvSpPr>
          <p:nvPr/>
        </p:nvSpPr>
        <p:spPr bwMode="auto">
          <a:xfrm>
            <a:off x="4344983" y="4926369"/>
            <a:ext cx="4050574" cy="830997"/>
          </a:xfrm>
          <a:prstGeom prst="rect">
            <a:avLst/>
          </a:prstGeom>
          <a:noFill/>
          <a:ln w="9525">
            <a:noFill/>
            <a:miter lim="800000"/>
            <a:headEnd/>
            <a:tailEnd/>
          </a:ln>
        </p:spPr>
        <p:txBody>
          <a:bodyPr wrap="square">
            <a:spAutoFit/>
          </a:bodyPr>
          <a:lstStyle/>
          <a:p>
            <a:pPr marL="469900" indent="-469900" algn="ctr">
              <a:lnSpc>
                <a:spcPct val="80000"/>
              </a:lnSpc>
              <a:spcBef>
                <a:spcPct val="10000"/>
              </a:spcBef>
            </a:pPr>
            <a:r>
              <a:rPr lang="en-US" altLang="zh-CN" sz="2000" b="1" dirty="0">
                <a:solidFill>
                  <a:srgbClr val="FFFF00"/>
                </a:solidFill>
                <a:effectLst>
                  <a:outerShdw blurRad="38100" dist="38100" dir="2700000" algn="tl">
                    <a:srgbClr val="000000">
                      <a:alpha val="43137"/>
                    </a:srgbClr>
                  </a:outerShdw>
                </a:effectLst>
                <a:latin typeface="+mn-lt"/>
                <a:ea typeface="+mn-ea"/>
              </a:rPr>
              <a:t>Explore innovative business model</a:t>
            </a:r>
          </a:p>
          <a:p>
            <a:pPr marL="469900" indent="-469900" algn="ctr">
              <a:lnSpc>
                <a:spcPct val="80000"/>
              </a:lnSpc>
              <a:spcBef>
                <a:spcPct val="10000"/>
              </a:spcBef>
            </a:pPr>
            <a:endParaRPr lang="en-US" altLang="zh-CN" sz="2000" b="1" dirty="0">
              <a:solidFill>
                <a:srgbClr val="FFFF00"/>
              </a:solidFill>
              <a:effectLst>
                <a:outerShdw blurRad="38100" dist="38100" dir="2700000" algn="tl">
                  <a:srgbClr val="000000">
                    <a:alpha val="43137"/>
                  </a:srgbClr>
                </a:outerShdw>
              </a:effectLst>
              <a:latin typeface="+mn-lt"/>
              <a:ea typeface="+mn-ea"/>
            </a:endParaRPr>
          </a:p>
          <a:p>
            <a:endParaRPr lang="zh-CN" altLang="en-US" sz="1400" dirty="0">
              <a:latin typeface="微软雅黑" pitchFamily="34" charset="-122"/>
              <a:ea typeface="微软雅黑" pitchFamily="34" charset="-122"/>
            </a:endParaRPr>
          </a:p>
        </p:txBody>
      </p:sp>
      <p:sp>
        <p:nvSpPr>
          <p:cNvPr id="38" name="椭圆 37"/>
          <p:cNvSpPr/>
          <p:nvPr/>
        </p:nvSpPr>
        <p:spPr bwMode="auto">
          <a:xfrm>
            <a:off x="4115293" y="5067325"/>
            <a:ext cx="108359" cy="85373"/>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rot="9664094">
            <a:off x="1141845" y="1858627"/>
            <a:ext cx="1342898" cy="3254937"/>
          </a:xfrm>
          <a:custGeom>
            <a:avLst/>
            <a:gdLst>
              <a:gd name="connsiteX0" fmla="*/ 0 w 2755557"/>
              <a:gd name="connsiteY0" fmla="*/ 4411362 h 4411362"/>
              <a:gd name="connsiteX1" fmla="*/ 2483708 w 2755557"/>
              <a:gd name="connsiteY1" fmla="*/ 185352 h 4411362"/>
              <a:gd name="connsiteX2" fmla="*/ 2397211 w 2755557"/>
              <a:gd name="connsiteY2" fmla="*/ 123568 h 4411362"/>
              <a:gd name="connsiteX3" fmla="*/ 2730844 w 2755557"/>
              <a:gd name="connsiteY3" fmla="*/ 0 h 4411362"/>
              <a:gd name="connsiteX4" fmla="*/ 2755557 w 2755557"/>
              <a:gd name="connsiteY4" fmla="*/ 321276 h 4411362"/>
              <a:gd name="connsiteX5" fmla="*/ 2669060 w 2755557"/>
              <a:gd name="connsiteY5" fmla="*/ 271849 h 4411362"/>
              <a:gd name="connsiteX6" fmla="*/ 0 w 2755557"/>
              <a:gd name="connsiteY6" fmla="*/ 4411362 h 4411362"/>
              <a:gd name="connsiteX0" fmla="*/ 0 w 3152139"/>
              <a:gd name="connsiteY0" fmla="*/ 4411362 h 4411362"/>
              <a:gd name="connsiteX1" fmla="*/ 2483708 w 3152139"/>
              <a:gd name="connsiteY1" fmla="*/ 185352 h 4411362"/>
              <a:gd name="connsiteX2" fmla="*/ 2397211 w 3152139"/>
              <a:gd name="connsiteY2" fmla="*/ 123568 h 4411362"/>
              <a:gd name="connsiteX3" fmla="*/ 2730844 w 3152139"/>
              <a:gd name="connsiteY3" fmla="*/ 0 h 4411362"/>
              <a:gd name="connsiteX4" fmla="*/ 2755557 w 3152139"/>
              <a:gd name="connsiteY4" fmla="*/ 321276 h 4411362"/>
              <a:gd name="connsiteX5" fmla="*/ 3152139 w 3152139"/>
              <a:gd name="connsiteY5" fmla="*/ 2212793 h 4411362"/>
              <a:gd name="connsiteX6" fmla="*/ 0 w 3152139"/>
              <a:gd name="connsiteY6" fmla="*/ 4411362 h 4411362"/>
              <a:gd name="connsiteX0" fmla="*/ 0 w 2755557"/>
              <a:gd name="connsiteY0" fmla="*/ 4411362 h 4411362"/>
              <a:gd name="connsiteX1" fmla="*/ 2483708 w 2755557"/>
              <a:gd name="connsiteY1" fmla="*/ 185352 h 4411362"/>
              <a:gd name="connsiteX2" fmla="*/ 2397211 w 2755557"/>
              <a:gd name="connsiteY2" fmla="*/ 123568 h 4411362"/>
              <a:gd name="connsiteX3" fmla="*/ 2730844 w 2755557"/>
              <a:gd name="connsiteY3" fmla="*/ 0 h 4411362"/>
              <a:gd name="connsiteX4" fmla="*/ 2755557 w 2755557"/>
              <a:gd name="connsiteY4" fmla="*/ 321276 h 4411362"/>
              <a:gd name="connsiteX5" fmla="*/ 2643180 w 2755557"/>
              <a:gd name="connsiteY5" fmla="*/ 323608 h 4411362"/>
              <a:gd name="connsiteX6" fmla="*/ 0 w 2755557"/>
              <a:gd name="connsiteY6" fmla="*/ 4411362 h 4411362"/>
              <a:gd name="connsiteX0" fmla="*/ 0 w 3928749"/>
              <a:gd name="connsiteY0" fmla="*/ 4411362 h 4411362"/>
              <a:gd name="connsiteX1" fmla="*/ 2483708 w 3928749"/>
              <a:gd name="connsiteY1" fmla="*/ 185352 h 4411362"/>
              <a:gd name="connsiteX2" fmla="*/ 2397211 w 3928749"/>
              <a:gd name="connsiteY2" fmla="*/ 123568 h 4411362"/>
              <a:gd name="connsiteX3" fmla="*/ 2730844 w 3928749"/>
              <a:gd name="connsiteY3" fmla="*/ 0 h 4411362"/>
              <a:gd name="connsiteX4" fmla="*/ 3928749 w 3928749"/>
              <a:gd name="connsiteY4" fmla="*/ 2417495 h 4411362"/>
              <a:gd name="connsiteX5" fmla="*/ 2643180 w 3928749"/>
              <a:gd name="connsiteY5" fmla="*/ 323608 h 4411362"/>
              <a:gd name="connsiteX6" fmla="*/ 0 w 3928749"/>
              <a:gd name="connsiteY6" fmla="*/ 4411362 h 4411362"/>
              <a:gd name="connsiteX0" fmla="*/ 0 w 2738304"/>
              <a:gd name="connsiteY0" fmla="*/ 4411362 h 4411362"/>
              <a:gd name="connsiteX1" fmla="*/ 2483708 w 2738304"/>
              <a:gd name="connsiteY1" fmla="*/ 185352 h 4411362"/>
              <a:gd name="connsiteX2" fmla="*/ 2397211 w 2738304"/>
              <a:gd name="connsiteY2" fmla="*/ 123568 h 4411362"/>
              <a:gd name="connsiteX3" fmla="*/ 2730844 w 2738304"/>
              <a:gd name="connsiteY3" fmla="*/ 0 h 4411362"/>
              <a:gd name="connsiteX4" fmla="*/ 2738304 w 2738304"/>
              <a:gd name="connsiteY4" fmla="*/ 373034 h 4411362"/>
              <a:gd name="connsiteX5" fmla="*/ 2643180 w 2738304"/>
              <a:gd name="connsiteY5" fmla="*/ 323608 h 4411362"/>
              <a:gd name="connsiteX6" fmla="*/ 0 w 2738304"/>
              <a:gd name="connsiteY6" fmla="*/ 4411362 h 4411362"/>
              <a:gd name="connsiteX0" fmla="*/ 0 w 4766678"/>
              <a:gd name="connsiteY0" fmla="*/ 4635648 h 4635648"/>
              <a:gd name="connsiteX1" fmla="*/ 2483708 w 4766678"/>
              <a:gd name="connsiteY1" fmla="*/ 409638 h 4635648"/>
              <a:gd name="connsiteX2" fmla="*/ 2397211 w 4766678"/>
              <a:gd name="connsiteY2" fmla="*/ 347854 h 4635648"/>
              <a:gd name="connsiteX3" fmla="*/ 4766678 w 4766678"/>
              <a:gd name="connsiteY3" fmla="*/ 0 h 4635648"/>
              <a:gd name="connsiteX4" fmla="*/ 2738304 w 4766678"/>
              <a:gd name="connsiteY4" fmla="*/ 597320 h 4635648"/>
              <a:gd name="connsiteX5" fmla="*/ 2643180 w 4766678"/>
              <a:gd name="connsiteY5" fmla="*/ 547894 h 4635648"/>
              <a:gd name="connsiteX6" fmla="*/ 0 w 4766678"/>
              <a:gd name="connsiteY6" fmla="*/ 4635648 h 4635648"/>
              <a:gd name="connsiteX0" fmla="*/ 0 w 2748097"/>
              <a:gd name="connsiteY0" fmla="*/ 4454493 h 4454493"/>
              <a:gd name="connsiteX1" fmla="*/ 2483708 w 2748097"/>
              <a:gd name="connsiteY1" fmla="*/ 228483 h 4454493"/>
              <a:gd name="connsiteX2" fmla="*/ 2397211 w 2748097"/>
              <a:gd name="connsiteY2" fmla="*/ 166699 h 4454493"/>
              <a:gd name="connsiteX3" fmla="*/ 2748097 w 2748097"/>
              <a:gd name="connsiteY3" fmla="*/ 0 h 4454493"/>
              <a:gd name="connsiteX4" fmla="*/ 2738304 w 2748097"/>
              <a:gd name="connsiteY4" fmla="*/ 416165 h 4454493"/>
              <a:gd name="connsiteX5" fmla="*/ 2643180 w 2748097"/>
              <a:gd name="connsiteY5" fmla="*/ 366739 h 4454493"/>
              <a:gd name="connsiteX6" fmla="*/ 0 w 2748097"/>
              <a:gd name="connsiteY6" fmla="*/ 4454493 h 4454493"/>
              <a:gd name="connsiteX0" fmla="*/ 0 w 2569967"/>
              <a:gd name="connsiteY0" fmla="*/ 4454493 h 4454493"/>
              <a:gd name="connsiteX1" fmla="*/ 2305578 w 2569967"/>
              <a:gd name="connsiteY1" fmla="*/ 228483 h 4454493"/>
              <a:gd name="connsiteX2" fmla="*/ 2219081 w 2569967"/>
              <a:gd name="connsiteY2" fmla="*/ 166699 h 4454493"/>
              <a:gd name="connsiteX3" fmla="*/ 2569967 w 2569967"/>
              <a:gd name="connsiteY3" fmla="*/ 0 h 4454493"/>
              <a:gd name="connsiteX4" fmla="*/ 2560174 w 2569967"/>
              <a:gd name="connsiteY4" fmla="*/ 416165 h 4454493"/>
              <a:gd name="connsiteX5" fmla="*/ 2465050 w 2569967"/>
              <a:gd name="connsiteY5" fmla="*/ 366739 h 4454493"/>
              <a:gd name="connsiteX6" fmla="*/ 0 w 2569967"/>
              <a:gd name="connsiteY6" fmla="*/ 4454493 h 4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967" h="4454493">
                <a:moveTo>
                  <a:pt x="0" y="4454493"/>
                </a:moveTo>
                <a:lnTo>
                  <a:pt x="2305578" y="228483"/>
                </a:lnTo>
                <a:lnTo>
                  <a:pt x="2219081" y="166699"/>
                </a:lnTo>
                <a:lnTo>
                  <a:pt x="2569967" y="0"/>
                </a:lnTo>
                <a:lnTo>
                  <a:pt x="2560174" y="416165"/>
                </a:lnTo>
                <a:lnTo>
                  <a:pt x="2465050" y="366739"/>
                </a:lnTo>
                <a:lnTo>
                  <a:pt x="0" y="4454493"/>
                </a:lnTo>
                <a:close/>
              </a:path>
            </a:pathLst>
          </a:custGeom>
          <a:gradFill flip="none" rotWithShape="1">
            <a:gsLst>
              <a:gs pos="0">
                <a:srgbClr val="00DFF6"/>
              </a:gs>
              <a:gs pos="70000">
                <a:srgbClr val="002774"/>
              </a:gs>
            </a:gsLst>
            <a:lin ang="5400000" scaled="1"/>
            <a:tileRect/>
          </a:gradFill>
          <a:ln w="25400">
            <a:noFill/>
          </a:ln>
          <a:effectLst>
            <a:outerShdw blurRad="225425" dist="38100" dir="5220000" algn="ctr">
              <a:srgbClr val="000000">
                <a:alpha val="33000"/>
              </a:srgbClr>
            </a:outerShdw>
          </a:effectLst>
          <a:scene3d>
            <a:camera prst="orthographicFront"/>
            <a:lightRig rig="flat" dir="t">
              <a:rot lat="0" lon="0" rev="3000000"/>
            </a:lightRig>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itchFamily="34" charset="-122"/>
              <a:ea typeface="微软雅黑" pitchFamily="34" charset="-122"/>
            </a:endParaRPr>
          </a:p>
        </p:txBody>
      </p:sp>
      <p:sp>
        <p:nvSpPr>
          <p:cNvPr id="24" name="矩形 23"/>
          <p:cNvSpPr/>
          <p:nvPr/>
        </p:nvSpPr>
        <p:spPr>
          <a:xfrm>
            <a:off x="3367005" y="290879"/>
            <a:ext cx="2024913" cy="461665"/>
          </a:xfrm>
          <a:prstGeom prst="rect">
            <a:avLst/>
          </a:prstGeom>
        </p:spPr>
        <p:txBody>
          <a:bodyPr wrap="none">
            <a:spAutoFit/>
          </a:bodyPr>
          <a:lstStyle/>
          <a:p>
            <a:pPr algn="ctr"/>
            <a:r>
              <a:rPr lang="en-US" altLang="zh-CN" sz="2400" b="1" dirty="0" smtClean="0">
                <a:solidFill>
                  <a:srgbClr val="FFFF00"/>
                </a:solidFill>
                <a:latin typeface="+mj-lt"/>
              </a:rPr>
              <a:t>Smart Beijing  </a:t>
            </a:r>
            <a:endParaRPr lang="zh-CN" altLang="en-US" sz="2400" dirty="0">
              <a:solidFill>
                <a:srgbClr val="FFFF00"/>
              </a:solidFill>
              <a:latin typeface="+mj-lt"/>
            </a:endParaRPr>
          </a:p>
        </p:txBody>
      </p:sp>
      <p:sp>
        <p:nvSpPr>
          <p:cNvPr id="27" name="矩形 26"/>
          <p:cNvSpPr/>
          <p:nvPr/>
        </p:nvSpPr>
        <p:spPr>
          <a:xfrm>
            <a:off x="1958621" y="1078068"/>
            <a:ext cx="6801557" cy="5355312"/>
          </a:xfrm>
          <a:prstGeom prst="rect">
            <a:avLst/>
          </a:prstGeom>
        </p:spPr>
        <p:txBody>
          <a:bodyPr wrap="square">
            <a:spAutoFit/>
          </a:bodyPr>
          <a:lstStyle/>
          <a:p>
            <a:pPr algn="ctr"/>
            <a:r>
              <a:rPr lang="en-US" altLang="zh-CN" sz="2400" b="1" dirty="0" smtClean="0">
                <a:solidFill>
                  <a:schemeClr val="bg1"/>
                </a:solidFill>
                <a:effectLst>
                  <a:outerShdw blurRad="38100" dist="38100" dir="2700000" algn="tl">
                    <a:srgbClr val="000000">
                      <a:alpha val="43137"/>
                    </a:srgbClr>
                  </a:outerShdw>
                </a:effectLst>
                <a:latin typeface="+mj-lt"/>
              </a:rPr>
              <a:t>Smart Beijing will boost ten things networking application fields</a:t>
            </a:r>
          </a:p>
          <a:p>
            <a:endParaRPr lang="en-US" altLang="zh-CN" sz="2400" b="1" dirty="0" smtClean="0">
              <a:solidFill>
                <a:schemeClr val="bg1"/>
              </a:solidFill>
              <a:effectLst>
                <a:outerShdw blurRad="38100" dist="38100" dir="2700000" algn="tl">
                  <a:srgbClr val="000000">
                    <a:alpha val="43137"/>
                  </a:srgbClr>
                </a:outerShdw>
              </a:effectLst>
              <a:latin typeface="+mj-lt"/>
            </a:endParaRP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 </a:t>
            </a:r>
            <a:endParaRPr lang="zh-CN" altLang="en-US" dirty="0"/>
          </a:p>
        </p:txBody>
      </p:sp>
      <p:sp>
        <p:nvSpPr>
          <p:cNvPr id="28" name="矩形 27"/>
          <p:cNvSpPr/>
          <p:nvPr/>
        </p:nvSpPr>
        <p:spPr>
          <a:xfrm>
            <a:off x="1879600" y="1883793"/>
            <a:ext cx="6959599" cy="3293209"/>
          </a:xfrm>
          <a:prstGeom prst="rect">
            <a:avLst/>
          </a:prstGeom>
        </p:spPr>
        <p:txBody>
          <a:bodyPr wrap="square">
            <a:spAutoFit/>
          </a:bodyPr>
          <a:lstStyle/>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The city emergency management field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Social security area, including the entire traffic flow, people and large activities and social security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Communications, increase the application of information to improve efficiency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Municipal city management application fields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Environmental monitoring supervision areas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Water management field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Production safety supervision areas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Energy conservation and emission reduction detection supervision areas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Medical health field </a:t>
            </a:r>
          </a:p>
          <a:p>
            <a:pPr lvl="1">
              <a:lnSpc>
                <a:spcPct val="80000"/>
              </a:lnSpc>
              <a:buFont typeface="Verdana" pitchFamily="34" charset="0"/>
              <a:buAutoNum type="arabicPeriod"/>
            </a:pPr>
            <a:r>
              <a:rPr lang="en-US" altLang="zh-CN" sz="2000" b="1" i="1" dirty="0" smtClean="0">
                <a:solidFill>
                  <a:srgbClr val="FFC000"/>
                </a:solidFill>
                <a:effectLst>
                  <a:outerShdw blurRad="38100" dist="38100" dir="2700000" algn="tl">
                    <a:srgbClr val="000000">
                      <a:alpha val="43137"/>
                    </a:srgbClr>
                  </a:outerShdw>
                </a:effectLst>
                <a:latin typeface="+mn-lt"/>
              </a:rPr>
              <a:t>Agricultural and other regulatory field </a:t>
            </a:r>
            <a:endParaRPr lang="en-US" altLang="zh-CN" sz="2000" b="1" i="1" dirty="0">
              <a:solidFill>
                <a:srgbClr val="FFC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1499" y="333001"/>
            <a:ext cx="8302979" cy="461665"/>
          </a:xfrm>
          <a:prstGeom prst="rect">
            <a:avLst/>
          </a:prstGeom>
        </p:spPr>
        <p:txBody>
          <a:bodyPr wrap="square">
            <a:spAutoFit/>
          </a:bodyPr>
          <a:lstStyle/>
          <a:p>
            <a:pPr algn="ctr"/>
            <a:r>
              <a:rPr lang="en-US" altLang="zh-CN" sz="2400" b="1" dirty="0" smtClean="0">
                <a:solidFill>
                  <a:srgbClr val="FFFF00"/>
                </a:solidFill>
                <a:effectLst>
                  <a:outerShdw blurRad="38100" dist="38100" dir="2700000" algn="tl">
                    <a:srgbClr val="000000">
                      <a:alpha val="43137"/>
                    </a:srgbClr>
                  </a:outerShdw>
                </a:effectLst>
                <a:latin typeface="+mj-lt"/>
              </a:rPr>
              <a:t>Shanghai announced the "smart city" construction plan</a:t>
            </a:r>
            <a:endParaRPr lang="zh-CN" altLang="en-US" sz="2400" b="1" dirty="0">
              <a:solidFill>
                <a:srgbClr val="FFFF00"/>
              </a:solidFill>
              <a:effectLst>
                <a:outerShdw blurRad="38100" dist="38100" dir="2700000" algn="tl">
                  <a:srgbClr val="000000">
                    <a:alpha val="43137"/>
                  </a:srgbClr>
                </a:outerShdw>
              </a:effectLst>
              <a:latin typeface="+mj-lt"/>
            </a:endParaRPr>
          </a:p>
        </p:txBody>
      </p:sp>
      <p:sp>
        <p:nvSpPr>
          <p:cNvPr id="3" name="矩形 2"/>
          <p:cNvSpPr/>
          <p:nvPr/>
        </p:nvSpPr>
        <p:spPr>
          <a:xfrm>
            <a:off x="1202264" y="1336230"/>
            <a:ext cx="6858001" cy="3539430"/>
          </a:xfrm>
          <a:prstGeom prst="rect">
            <a:avLst/>
          </a:prstGeom>
        </p:spPr>
        <p:txBody>
          <a:bodyPr wrap="square">
            <a:spAutoFit/>
          </a:bodyPr>
          <a:lstStyle/>
          <a:p>
            <a:pPr>
              <a:lnSpc>
                <a:spcPct val="80000"/>
              </a:lnSpc>
              <a:buFont typeface="Wingdings" pitchFamily="2" charset="2"/>
              <a:buChar char="n"/>
            </a:pPr>
            <a:r>
              <a:rPr lang="en-US" altLang="zh-CN" sz="2000" b="1" i="1" dirty="0" smtClean="0">
                <a:solidFill>
                  <a:srgbClr val="EAEAEA"/>
                </a:solidFill>
                <a:effectLst>
                  <a:outerShdw blurRad="38100" dist="38100" dir="2700000" algn="tl">
                    <a:srgbClr val="000000">
                      <a:alpha val="43137"/>
                    </a:srgbClr>
                  </a:outerShdw>
                </a:effectLst>
                <a:latin typeface="+mn-lt"/>
              </a:rPr>
              <a:t>According to this plan, by 2013, 100Mbps fiber will stretch to the doors of the city's 6.5 million families, and achieve full coverage of urban areas. By then, the city's average home internet access bandwidth will reach 20Mbps, which is five times of the number earlier this year. </a:t>
            </a:r>
          </a:p>
          <a:p>
            <a:pPr>
              <a:lnSpc>
                <a:spcPct val="80000"/>
              </a:lnSpc>
            </a:pPr>
            <a:endParaRPr lang="en-US" altLang="zh-CN" sz="2000" b="1" i="1" dirty="0" smtClean="0">
              <a:solidFill>
                <a:srgbClr val="EAEAEA"/>
              </a:solidFill>
              <a:effectLst>
                <a:outerShdw blurRad="38100" dist="38100" dir="2700000" algn="tl">
                  <a:srgbClr val="000000">
                    <a:alpha val="43137"/>
                  </a:srgbClr>
                </a:outerShdw>
              </a:effectLst>
              <a:latin typeface="+mn-lt"/>
            </a:endParaRPr>
          </a:p>
          <a:p>
            <a:pPr>
              <a:lnSpc>
                <a:spcPct val="80000"/>
              </a:lnSpc>
              <a:buFont typeface="Wingdings" pitchFamily="2" charset="2"/>
              <a:buChar char="n"/>
            </a:pPr>
            <a:r>
              <a:rPr lang="en-US" altLang="zh-CN" sz="2000" b="1" i="1" dirty="0" smtClean="0">
                <a:solidFill>
                  <a:srgbClr val="EAEAEA"/>
                </a:solidFill>
                <a:effectLst>
                  <a:outerShdw blurRad="38100" dist="38100" dir="2700000" algn="tl">
                    <a:srgbClr val="000000">
                      <a:alpha val="43137"/>
                    </a:srgbClr>
                  </a:outerShdw>
                </a:effectLst>
                <a:latin typeface="+mn-lt"/>
              </a:rPr>
              <a:t>Under the plan, Shanghai will establish electronic health records for all citizens. Information sharing among connected medical institutions can improve the quality of care, reduce errors, and reduce pain and extra burden of patients. </a:t>
            </a:r>
          </a:p>
          <a:p>
            <a:pPr>
              <a:lnSpc>
                <a:spcPct val="80000"/>
              </a:lnSpc>
            </a:pPr>
            <a:endParaRPr lang="en-US" altLang="zh-CN" sz="2000" b="1" i="1" dirty="0" smtClean="0">
              <a:solidFill>
                <a:srgbClr val="EAEAEA"/>
              </a:solidFill>
              <a:effectLst>
                <a:outerShdw blurRad="38100" dist="38100" dir="2700000" algn="tl">
                  <a:srgbClr val="000000">
                    <a:alpha val="43137"/>
                  </a:srgbClr>
                </a:outerShdw>
              </a:effectLst>
              <a:latin typeface="+mn-lt"/>
            </a:endParaRPr>
          </a:p>
          <a:p>
            <a:pPr>
              <a:lnSpc>
                <a:spcPct val="80000"/>
              </a:lnSpc>
              <a:buFont typeface="Wingdings" pitchFamily="2" charset="2"/>
              <a:buChar char="n"/>
            </a:pPr>
            <a:r>
              <a:rPr lang="en-US" altLang="zh-CN" sz="2000" b="1" i="1" dirty="0" smtClean="0">
                <a:solidFill>
                  <a:srgbClr val="EAEAEA"/>
                </a:solidFill>
                <a:effectLst>
                  <a:outerShdw blurRad="38100" dist="38100" dir="2700000" algn="tl">
                    <a:srgbClr val="000000">
                      <a:alpha val="43137"/>
                    </a:srgbClr>
                  </a:outerShdw>
                </a:effectLst>
                <a:latin typeface="+mn-lt"/>
              </a:rPr>
              <a:t>According to this plan, our food safety problems, road congestion issues, community service issues, quality education resource sharing problems can all be solved</a:t>
            </a:r>
            <a:endParaRPr lang="zh-CN" altLang="en-US" sz="2000" b="1" i="1" dirty="0">
              <a:solidFill>
                <a:srgbClr val="EAEAEA"/>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5122" name="图片 3" descr="1.png"/>
          <p:cNvPicPr>
            <a:picLocks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grpSp>
        <p:nvGrpSpPr>
          <p:cNvPr id="5123" name="Group 3"/>
          <p:cNvGrpSpPr>
            <a:grpSpLocks noChangeAspect="1"/>
          </p:cNvGrpSpPr>
          <p:nvPr/>
        </p:nvGrpSpPr>
        <p:grpSpPr bwMode="auto">
          <a:xfrm>
            <a:off x="-1497013" y="0"/>
            <a:ext cx="10641013" cy="5715000"/>
            <a:chOff x="0" y="0"/>
            <a:chExt cx="10644230" cy="5715000"/>
          </a:xfrm>
        </p:grpSpPr>
        <p:pic>
          <p:nvPicPr>
            <p:cNvPr id="5124" name="图片 5" descr="3.png"/>
            <p:cNvPicPr>
              <a:picLocks noChangeAspect="1" noChangeArrowheads="1"/>
            </p:cNvPicPr>
            <p:nvPr/>
          </p:nvPicPr>
          <p:blipFill>
            <a:blip r:embed="rId3"/>
            <a:srcRect/>
            <a:stretch>
              <a:fillRect/>
            </a:stretch>
          </p:blipFill>
          <p:spPr bwMode="auto">
            <a:xfrm>
              <a:off x="1500230" y="0"/>
              <a:ext cx="9144000" cy="5715000"/>
            </a:xfrm>
            <a:prstGeom prst="rect">
              <a:avLst/>
            </a:prstGeom>
            <a:noFill/>
            <a:ln w="9525">
              <a:noFill/>
              <a:miter lim="800000"/>
              <a:headEnd/>
              <a:tailEnd/>
            </a:ln>
          </p:spPr>
        </p:pic>
        <p:pic>
          <p:nvPicPr>
            <p:cNvPr id="5125" name="图片 6" descr="5.png"/>
            <p:cNvPicPr>
              <a:picLocks noChangeAspect="1" noChangeArrowheads="1"/>
            </p:cNvPicPr>
            <p:nvPr/>
          </p:nvPicPr>
          <p:blipFill>
            <a:blip r:embed="rId4"/>
            <a:srcRect/>
            <a:stretch>
              <a:fillRect/>
            </a:stretch>
          </p:blipFill>
          <p:spPr bwMode="auto">
            <a:xfrm>
              <a:off x="0" y="0"/>
              <a:ext cx="8586216" cy="5715000"/>
            </a:xfrm>
            <a:prstGeom prst="rect">
              <a:avLst/>
            </a:prstGeom>
            <a:noFill/>
            <a:ln w="9525">
              <a:noFill/>
              <a:miter lim="800000"/>
              <a:headEnd/>
              <a:tailEnd/>
            </a:ln>
          </p:spPr>
        </p:pic>
      </p:grpSp>
      <p:pic>
        <p:nvPicPr>
          <p:cNvPr id="5126" name="图片 8" descr="4.png"/>
          <p:cNvPicPr>
            <a:picLocks noChangeAspect="1" noChangeArrowheads="1"/>
          </p:cNvPicPr>
          <p:nvPr/>
        </p:nvPicPr>
        <p:blipFill>
          <a:blip r:embed="rId5"/>
          <a:srcRect/>
          <a:stretch>
            <a:fillRect/>
          </a:stretch>
        </p:blipFill>
        <p:spPr bwMode="auto">
          <a:xfrm>
            <a:off x="0" y="0"/>
            <a:ext cx="9144000" cy="5715000"/>
          </a:xfrm>
          <a:prstGeom prst="rect">
            <a:avLst/>
          </a:prstGeom>
          <a:noFill/>
          <a:ln w="9525">
            <a:noFill/>
            <a:miter lim="800000"/>
            <a:headEnd/>
            <a:tailEnd/>
          </a:ln>
        </p:spPr>
      </p:pic>
      <p:pic>
        <p:nvPicPr>
          <p:cNvPr id="5127" name="图片 4" descr="2.png"/>
          <p:cNvPicPr>
            <a:picLocks noChangeAspect="1" noChangeArrowheads="1"/>
          </p:cNvPicPr>
          <p:nvPr/>
        </p:nvPicPr>
        <p:blipFill>
          <a:blip r:embed="rId6"/>
          <a:srcRect b="7500"/>
          <a:stretch>
            <a:fillRect/>
          </a:stretch>
        </p:blipFill>
        <p:spPr bwMode="auto">
          <a:xfrm>
            <a:off x="0" y="71438"/>
            <a:ext cx="9144000" cy="5286375"/>
          </a:xfrm>
          <a:prstGeom prst="rect">
            <a:avLst/>
          </a:prstGeom>
          <a:noFill/>
          <a:ln w="9525">
            <a:noFill/>
            <a:miter lim="800000"/>
            <a:headEnd/>
            <a:tailEnd/>
          </a:ln>
        </p:spPr>
      </p:pic>
      <p:sp>
        <p:nvSpPr>
          <p:cNvPr id="8" name="矩形 7"/>
          <p:cNvSpPr/>
          <p:nvPr/>
        </p:nvSpPr>
        <p:spPr>
          <a:xfrm>
            <a:off x="2730860" y="574403"/>
            <a:ext cx="1771639" cy="707886"/>
          </a:xfrm>
          <a:prstGeom prst="rect">
            <a:avLst/>
          </a:prstGeom>
        </p:spPr>
        <p:txBody>
          <a:bodyPr wrap="none">
            <a:spAutoFit/>
          </a:bodyPr>
          <a:lstStyle/>
          <a:p>
            <a:pPr algn="ctr"/>
            <a:r>
              <a:rPr lang="en-US" altLang="zh-CN" sz="4000" b="1" dirty="0" smtClean="0">
                <a:solidFill>
                  <a:srgbClr val="FFC000"/>
                </a:solidFill>
                <a:effectLst>
                  <a:outerShdw blurRad="38100" dist="38100" dir="2700000" algn="tl">
                    <a:srgbClr val="000000">
                      <a:alpha val="43137"/>
                    </a:srgbClr>
                  </a:outerShdw>
                </a:effectLst>
                <a:latin typeface="+mj-lt"/>
              </a:rPr>
              <a:t>Outline</a:t>
            </a:r>
            <a:endParaRPr lang="zh-CN" altLang="en-US" sz="4000" b="1" dirty="0">
              <a:solidFill>
                <a:srgbClr val="FFC000"/>
              </a:solidFill>
              <a:effectLst>
                <a:outerShdw blurRad="38100" dist="38100" dir="2700000" algn="tl">
                  <a:srgbClr val="000000">
                    <a:alpha val="43137"/>
                  </a:srgbClr>
                </a:outerShdw>
              </a:effectLst>
              <a:latin typeface="+mj-lt"/>
            </a:endParaRPr>
          </a:p>
        </p:txBody>
      </p:sp>
      <p:sp>
        <p:nvSpPr>
          <p:cNvPr id="9" name="矩形 8"/>
          <p:cNvSpPr/>
          <p:nvPr/>
        </p:nvSpPr>
        <p:spPr>
          <a:xfrm>
            <a:off x="269631" y="1535895"/>
            <a:ext cx="8112369" cy="3194721"/>
          </a:xfrm>
          <a:prstGeom prst="rect">
            <a:avLst/>
          </a:prstGeom>
        </p:spPr>
        <p:txBody>
          <a:bodyPr wrap="square">
            <a:spAutoFit/>
          </a:bodyPr>
          <a:lstStyle/>
          <a:p>
            <a:pPr>
              <a:lnSpc>
                <a:spcPct val="90000"/>
              </a:lnSpc>
              <a:buFont typeface="Wingdings" pitchFamily="2" charset="2"/>
              <a:buChar char="l"/>
            </a:pPr>
            <a:r>
              <a:rPr lang="en-US" altLang="zh-CN" sz="2800" b="1" dirty="0" smtClean="0">
                <a:solidFill>
                  <a:srgbClr val="FFC000"/>
                </a:solidFill>
                <a:latin typeface="+mn-lt"/>
              </a:rPr>
              <a:t>Problems and challenges from urbanization</a:t>
            </a:r>
          </a:p>
          <a:p>
            <a:pPr>
              <a:lnSpc>
                <a:spcPct val="90000"/>
              </a:lnSpc>
            </a:pPr>
            <a:endParaRPr lang="en-US" altLang="zh-CN" sz="2800" b="1" dirty="0" smtClean="0">
              <a:solidFill>
                <a:srgbClr val="FFC000"/>
              </a:solidFill>
              <a:latin typeface="+mn-lt"/>
            </a:endParaRPr>
          </a:p>
          <a:p>
            <a:pPr>
              <a:lnSpc>
                <a:spcPct val="90000"/>
              </a:lnSpc>
              <a:buFont typeface="Wingdings" pitchFamily="2" charset="2"/>
              <a:buChar char="l"/>
            </a:pPr>
            <a:r>
              <a:rPr lang="en-US" altLang="zh-CN" sz="2800" b="1" dirty="0" smtClean="0">
                <a:solidFill>
                  <a:srgbClr val="FFC000"/>
                </a:solidFill>
                <a:latin typeface="+mn-lt"/>
              </a:rPr>
              <a:t>Relationship between </a:t>
            </a:r>
            <a:r>
              <a:rPr lang="en-US" altLang="zh-CN" sz="2800" b="1" dirty="0" smtClean="0">
                <a:solidFill>
                  <a:srgbClr val="FF3300"/>
                </a:solidFill>
                <a:latin typeface="+mn-lt"/>
              </a:rPr>
              <a:t>Smart City</a:t>
            </a:r>
            <a:r>
              <a:rPr lang="en-US" altLang="zh-CN" sz="2800" b="1" dirty="0" smtClean="0">
                <a:latin typeface="+mn-lt"/>
              </a:rPr>
              <a:t> </a:t>
            </a:r>
            <a:r>
              <a:rPr lang="en-US" altLang="zh-CN" sz="2800" b="1" dirty="0" smtClean="0">
                <a:solidFill>
                  <a:srgbClr val="FFC000"/>
                </a:solidFill>
                <a:latin typeface="+mn-lt"/>
              </a:rPr>
              <a:t>and</a:t>
            </a:r>
            <a:r>
              <a:rPr lang="en-US" altLang="zh-CN" sz="2800" b="1" dirty="0" smtClean="0">
                <a:solidFill>
                  <a:srgbClr val="FFFF00"/>
                </a:solidFill>
                <a:latin typeface="+mn-lt"/>
              </a:rPr>
              <a:t> </a:t>
            </a:r>
            <a:r>
              <a:rPr lang="en-US" altLang="zh-CN" sz="2800" b="1" dirty="0" smtClean="0">
                <a:solidFill>
                  <a:srgbClr val="FF3300"/>
                </a:solidFill>
                <a:latin typeface="+mn-lt"/>
              </a:rPr>
              <a:t>IOT     </a:t>
            </a:r>
            <a:r>
              <a:rPr lang="en-US" altLang="zh-CN" sz="2800" b="1" dirty="0" smtClean="0">
                <a:solidFill>
                  <a:srgbClr val="FFC000"/>
                </a:solidFill>
                <a:latin typeface="+mn-lt"/>
              </a:rPr>
              <a:t>(Internet of Things)</a:t>
            </a:r>
          </a:p>
          <a:p>
            <a:pPr>
              <a:lnSpc>
                <a:spcPct val="90000"/>
              </a:lnSpc>
            </a:pPr>
            <a:endParaRPr lang="en-US" altLang="zh-CN" sz="2800" b="1" dirty="0" smtClean="0">
              <a:solidFill>
                <a:srgbClr val="FFC000"/>
              </a:solidFill>
              <a:latin typeface="+mn-lt"/>
            </a:endParaRPr>
          </a:p>
          <a:p>
            <a:pPr>
              <a:lnSpc>
                <a:spcPct val="90000"/>
              </a:lnSpc>
              <a:buFont typeface="Wingdings" pitchFamily="2" charset="2"/>
              <a:buChar char="l"/>
            </a:pPr>
            <a:r>
              <a:rPr lang="en-US" altLang="zh-CN" sz="2800" b="1" dirty="0" smtClean="0">
                <a:solidFill>
                  <a:srgbClr val="FFC000"/>
                </a:solidFill>
                <a:latin typeface="+mn-lt"/>
              </a:rPr>
              <a:t>Smart City in China</a:t>
            </a:r>
          </a:p>
          <a:p>
            <a:pPr>
              <a:lnSpc>
                <a:spcPct val="90000"/>
              </a:lnSpc>
            </a:pPr>
            <a:endParaRPr lang="en-US" altLang="zh-CN" sz="2800" b="1" dirty="0" smtClean="0">
              <a:solidFill>
                <a:srgbClr val="FFC000"/>
              </a:solidFill>
              <a:latin typeface="+mn-lt"/>
            </a:endParaRPr>
          </a:p>
          <a:p>
            <a:pPr>
              <a:lnSpc>
                <a:spcPct val="90000"/>
              </a:lnSpc>
              <a:buFont typeface="Wingdings" pitchFamily="2" charset="2"/>
              <a:buChar char="l"/>
            </a:pPr>
            <a:r>
              <a:rPr lang="en-US" altLang="zh-CN" sz="2800" b="1" dirty="0" smtClean="0">
                <a:solidFill>
                  <a:srgbClr val="FFC000"/>
                </a:solidFill>
                <a:latin typeface="+mn-lt"/>
              </a:rPr>
              <a:t>Future and Challenges</a:t>
            </a:r>
            <a:endParaRPr lang="en-US" altLang="zh-CN" sz="2800" b="1" dirty="0">
              <a:solidFill>
                <a:srgbClr val="FFC000"/>
              </a:solidFill>
              <a:latin typeface="+mn-lt"/>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1+#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par>
                                <p:cTn id="9" presetID="10" presetClass="exit" presetSubtype="0" fill="hold" nodeType="withEffect">
                                  <p:stCondLst>
                                    <p:cond delay="200"/>
                                  </p:stCondLst>
                                  <p:childTnLst>
                                    <p:animEffect transition="out" filter="fade">
                                      <p:cBhvr>
                                        <p:cTn id="10" dur="1000"/>
                                        <p:tgtEl>
                                          <p:spTgt spid="5127"/>
                                        </p:tgtEl>
                                      </p:cBhvr>
                                    </p:animEffect>
                                    <p:set>
                                      <p:cBhvr>
                                        <p:cTn id="11" dur="1" fill="hold">
                                          <p:stCondLst>
                                            <p:cond delay="999"/>
                                          </p:stCondLst>
                                        </p:cTn>
                                        <p:tgtEl>
                                          <p:spTgt spid="5127"/>
                                        </p:tgtEl>
                                        <p:attrNameLst>
                                          <p:attrName>style.visibility</p:attrName>
                                        </p:attrNameLst>
                                      </p:cBhvr>
                                      <p:to>
                                        <p:strVal val="hidden"/>
                                      </p:to>
                                    </p:set>
                                  </p:childTnLst>
                                </p:cTn>
                              </p:par>
                              <p:par>
                                <p:cTn id="12" presetID="23" presetClass="exit" presetSubtype="272" fill="hold" nodeType="withEffect">
                                  <p:stCondLst>
                                    <p:cond delay="200"/>
                                  </p:stCondLst>
                                  <p:childTnLst>
                                    <p:anim calcmode="lin" valueType="num">
                                      <p:cBhvr>
                                        <p:cTn id="13" dur="1000"/>
                                        <p:tgtEl>
                                          <p:spTgt spid="5127"/>
                                        </p:tgtEl>
                                        <p:attrNameLst>
                                          <p:attrName>ppt_w</p:attrName>
                                        </p:attrNameLst>
                                      </p:cBhvr>
                                      <p:tavLst>
                                        <p:tav tm="0">
                                          <p:val>
                                            <p:strVal val="ppt_w"/>
                                          </p:val>
                                        </p:tav>
                                        <p:tav tm="100000">
                                          <p:val>
                                            <p:strVal val="4/3*ppt_w"/>
                                          </p:val>
                                        </p:tav>
                                      </p:tavLst>
                                    </p:anim>
                                    <p:anim calcmode="lin" valueType="num">
                                      <p:cBhvr>
                                        <p:cTn id="14" dur="1000"/>
                                        <p:tgtEl>
                                          <p:spTgt spid="5127"/>
                                        </p:tgtEl>
                                        <p:attrNameLst>
                                          <p:attrName>ppt_h</p:attrName>
                                        </p:attrNameLst>
                                      </p:cBhvr>
                                      <p:tavLst>
                                        <p:tav tm="0">
                                          <p:val>
                                            <p:strVal val="ppt_h"/>
                                          </p:val>
                                        </p:tav>
                                        <p:tav tm="100000">
                                          <p:val>
                                            <p:strVal val="4/3*ppt_h"/>
                                          </p:val>
                                        </p:tav>
                                      </p:tavLst>
                                    </p:anim>
                                    <p:set>
                                      <p:cBhvr>
                                        <p:cTn id="15" dur="1" fill="hold">
                                          <p:stCondLst>
                                            <p:cond delay="999"/>
                                          </p:stCondLst>
                                        </p:cTn>
                                        <p:tgtEl>
                                          <p:spTgt spid="5127"/>
                                        </p:tgtEl>
                                        <p:attrNameLst>
                                          <p:attrName>style.visibility</p:attrName>
                                        </p:attrNameLst>
                                      </p:cBhvr>
                                      <p:to>
                                        <p:strVal val="hidden"/>
                                      </p:to>
                                    </p:set>
                                  </p:childTnLst>
                                </p:cTn>
                              </p:par>
                              <p:par>
                                <p:cTn id="16" presetID="10" presetClass="entr" presetSubtype="0" fill="hold" nodeType="withEffect">
                                  <p:stCondLst>
                                    <p:cond delay="20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0311" y="194501"/>
            <a:ext cx="6677378" cy="707886"/>
          </a:xfrm>
          <a:prstGeom prst="rect">
            <a:avLst/>
          </a:prstGeom>
        </p:spPr>
        <p:txBody>
          <a:bodyPr wrap="square">
            <a:spAutoFit/>
          </a:bodyPr>
          <a:lstStyle/>
          <a:p>
            <a:pPr algn="ctr"/>
            <a:r>
              <a:rPr lang="en-US" altLang="zh-CN" sz="2000" b="1" dirty="0" smtClean="0">
                <a:solidFill>
                  <a:srgbClr val="FFFF00"/>
                </a:solidFill>
                <a:effectLst>
                  <a:outerShdw blurRad="38100" dist="38100" dir="2700000" algn="tl">
                    <a:srgbClr val="000000">
                      <a:alpha val="43137"/>
                    </a:srgbClr>
                  </a:outerShdw>
                </a:effectLst>
                <a:latin typeface="+mj-lt"/>
              </a:rPr>
              <a:t>Hangzhou</a:t>
            </a:r>
            <a:r>
              <a:rPr lang="en-US" altLang="zh-CN" sz="2000" b="1" dirty="0">
                <a:solidFill>
                  <a:srgbClr val="FFFF00"/>
                </a:solidFill>
                <a:effectLst>
                  <a:outerShdw blurRad="38100" dist="38100" dir="2700000" algn="tl">
                    <a:srgbClr val="000000">
                      <a:alpha val="43137"/>
                    </a:srgbClr>
                  </a:outerShdw>
                </a:effectLst>
                <a:latin typeface="+mj-lt"/>
              </a:rPr>
              <a:t> </a:t>
            </a:r>
            <a:r>
              <a:rPr lang="en-US" altLang="zh-CN" sz="2000" b="1" dirty="0" smtClean="0">
                <a:solidFill>
                  <a:srgbClr val="FFFF00"/>
                </a:solidFill>
                <a:effectLst>
                  <a:outerShdw blurRad="38100" dist="38100" dir="2700000" algn="tl">
                    <a:srgbClr val="000000">
                      <a:alpha val="43137"/>
                    </a:srgbClr>
                  </a:outerShdw>
                </a:effectLst>
                <a:latin typeface="+mj-lt"/>
              </a:rPr>
              <a:t>recently released "Hangzhou IoT industry development plan (2010-2015)</a:t>
            </a:r>
            <a:endParaRPr lang="en-US" altLang="zh-CN" sz="2000" b="1" dirty="0">
              <a:solidFill>
                <a:srgbClr val="FFFF00"/>
              </a:solidFill>
              <a:effectLst>
                <a:outerShdw blurRad="38100" dist="38100" dir="2700000" algn="tl">
                  <a:srgbClr val="000000">
                    <a:alpha val="43137"/>
                  </a:srgbClr>
                </a:outerShdw>
              </a:effectLst>
              <a:latin typeface="+mj-lt"/>
            </a:endParaRPr>
          </a:p>
        </p:txBody>
      </p:sp>
      <p:sp>
        <p:nvSpPr>
          <p:cNvPr id="3" name="矩形 2"/>
          <p:cNvSpPr/>
          <p:nvPr/>
        </p:nvSpPr>
        <p:spPr>
          <a:xfrm>
            <a:off x="1619955" y="1676784"/>
            <a:ext cx="6417733" cy="3139321"/>
          </a:xfrm>
          <a:prstGeom prst="rect">
            <a:avLst/>
          </a:prstGeom>
        </p:spPr>
        <p:txBody>
          <a:bodyPr wrap="square">
            <a:spAutoFit/>
          </a:bodyPr>
          <a:lstStyle/>
          <a:p>
            <a:pPr>
              <a:lnSpc>
                <a:spcPct val="90000"/>
              </a:lnSpc>
            </a:pPr>
            <a:r>
              <a:rPr lang="en-US" altLang="zh-CN" sz="2000" b="1" i="1" dirty="0" smtClean="0">
                <a:solidFill>
                  <a:srgbClr val="EAEAEA"/>
                </a:solidFill>
                <a:effectLst>
                  <a:outerShdw blurRad="38100" dist="38100" dir="2700000" algn="tl">
                    <a:srgbClr val="000000">
                      <a:alpha val="43137"/>
                    </a:srgbClr>
                  </a:outerShdw>
                </a:effectLst>
                <a:latin typeface="+mn-lt"/>
              </a:rPr>
              <a:t>According to the plan, Hangzhou will focus on promoting the four pilot demonstration projects including </a:t>
            </a:r>
          </a:p>
          <a:p>
            <a:pPr>
              <a:lnSpc>
                <a:spcPct val="90000"/>
              </a:lnSpc>
            </a:pPr>
            <a:endParaRPr lang="en-US" altLang="zh-CN" sz="2000" b="1" i="1" dirty="0" smtClean="0">
              <a:solidFill>
                <a:srgbClr val="EAEAEA"/>
              </a:solidFill>
              <a:effectLst>
                <a:outerShdw blurRad="38100" dist="38100" dir="2700000" algn="tl">
                  <a:srgbClr val="000000">
                    <a:alpha val="43137"/>
                  </a:srgbClr>
                </a:outerShdw>
              </a:effectLst>
              <a:latin typeface="+mn-lt"/>
            </a:endParaRPr>
          </a:p>
          <a:p>
            <a:pPr>
              <a:lnSpc>
                <a:spcPct val="90000"/>
              </a:lnSpc>
            </a:pPr>
            <a:r>
              <a:rPr lang="en-US" altLang="zh-CN" sz="2000" b="1" i="1" dirty="0" smtClean="0">
                <a:solidFill>
                  <a:srgbClr val="FFFF00"/>
                </a:solidFill>
                <a:effectLst>
                  <a:outerShdw blurRad="38100" dist="38100" dir="2700000" algn="tl">
                    <a:srgbClr val="000000">
                      <a:alpha val="43137"/>
                    </a:srgbClr>
                  </a:outerShdw>
                </a:effectLst>
                <a:latin typeface="+mn-lt"/>
              </a:rPr>
              <a:t>Smart City, Smart Life, Smart “industrialization and informatization“,  and smart environmental monitoring. </a:t>
            </a:r>
          </a:p>
          <a:p>
            <a:pPr>
              <a:lnSpc>
                <a:spcPct val="90000"/>
              </a:lnSpc>
            </a:pPr>
            <a:endParaRPr lang="en-US" altLang="zh-CN" sz="2000" b="1" i="1" dirty="0">
              <a:solidFill>
                <a:srgbClr val="EAEAEA"/>
              </a:solidFill>
              <a:effectLst>
                <a:outerShdw blurRad="38100" dist="38100" dir="2700000" algn="tl">
                  <a:srgbClr val="000000">
                    <a:alpha val="43137"/>
                  </a:srgbClr>
                </a:outerShdw>
              </a:effectLst>
              <a:latin typeface="+mn-lt"/>
            </a:endParaRPr>
          </a:p>
          <a:p>
            <a:pPr>
              <a:lnSpc>
                <a:spcPct val="90000"/>
              </a:lnSpc>
            </a:pPr>
            <a:r>
              <a:rPr lang="en-US" altLang="zh-CN" sz="2000" b="1" i="1" dirty="0" smtClean="0">
                <a:solidFill>
                  <a:srgbClr val="EAEAEA"/>
                </a:solidFill>
                <a:effectLst>
                  <a:outerShdw blurRad="38100" dist="38100" dir="2700000" algn="tl">
                    <a:srgbClr val="000000">
                      <a:alpha val="43137"/>
                    </a:srgbClr>
                  </a:outerShdw>
                </a:effectLst>
                <a:latin typeface="+mn-lt"/>
              </a:rPr>
              <a:t>The industry will focus on the development of four key areas including advanced sensors and wireless sensor networks, network transmission, data storage and analysis of decision-making, IoT systems integration and standardization</a:t>
            </a:r>
            <a:endParaRPr lang="en-US" altLang="zh-CN" sz="2000" b="1" i="1" dirty="0">
              <a:solidFill>
                <a:srgbClr val="EAEAEA"/>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5777" y="355579"/>
            <a:ext cx="6214533" cy="400110"/>
          </a:xfrm>
          <a:prstGeom prst="rect">
            <a:avLst/>
          </a:prstGeom>
        </p:spPr>
        <p:txBody>
          <a:bodyPr wrap="square">
            <a:spAutoFit/>
          </a:bodyPr>
          <a:lstStyle/>
          <a:p>
            <a:pPr algn="ctr"/>
            <a:r>
              <a:rPr lang="en-US" sz="2000" b="1" dirty="0" smtClean="0">
                <a:solidFill>
                  <a:srgbClr val="FFFF00"/>
                </a:solidFill>
                <a:effectLst>
                  <a:outerShdw blurRad="38100" dist="38100" dir="2700000" algn="tl">
                    <a:srgbClr val="000000">
                      <a:alpha val="43137"/>
                    </a:srgbClr>
                  </a:outerShdw>
                </a:effectLst>
                <a:latin typeface="+mj-lt"/>
              </a:rPr>
              <a:t>China Smart City Sustainability Index Launched in Beijing</a:t>
            </a:r>
            <a:endParaRPr lang="en-US" sz="2000" b="1" dirty="0">
              <a:solidFill>
                <a:srgbClr val="FFFF00"/>
              </a:solidFill>
              <a:effectLst>
                <a:outerShdw blurRad="38100" dist="38100" dir="2700000" algn="tl">
                  <a:srgbClr val="000000">
                    <a:alpha val="43137"/>
                  </a:srgbClr>
                </a:outerShdw>
              </a:effectLst>
              <a:latin typeface="+mj-lt"/>
            </a:endParaRPr>
          </a:p>
        </p:txBody>
      </p:sp>
      <p:graphicFrame>
        <p:nvGraphicFramePr>
          <p:cNvPr id="3" name="表格 2"/>
          <p:cNvGraphicFramePr>
            <a:graphicFrameLocks noGrp="1"/>
          </p:cNvGraphicFramePr>
          <p:nvPr/>
        </p:nvGraphicFramePr>
        <p:xfrm>
          <a:off x="146755" y="779052"/>
          <a:ext cx="8850489" cy="4831526"/>
        </p:xfrm>
        <a:graphic>
          <a:graphicData uri="http://schemas.openxmlformats.org/drawingml/2006/table">
            <a:tbl>
              <a:tblPr/>
              <a:tblGrid>
                <a:gridCol w="8850489"/>
              </a:tblGrid>
              <a:tr h="259526">
                <a:tc>
                  <a:txBody>
                    <a:bodyPr/>
                    <a:lstStyle/>
                    <a:p>
                      <a:endParaRPr lang="zh-CN" altLang="en-US" sz="1700" dirty="0"/>
                    </a:p>
                  </a:txBody>
                  <a:tcPr marL="0" marR="0" marT="0" marB="0">
                    <a:lnL>
                      <a:noFill/>
                    </a:lnL>
                    <a:lnR>
                      <a:noFill/>
                    </a:lnR>
                    <a:lnT>
                      <a:noFill/>
                    </a:lnT>
                    <a:lnB>
                      <a:noFill/>
                    </a:lnB>
                  </a:tcPr>
                </a:tc>
              </a:tr>
              <a:tr h="4467578">
                <a:tc>
                  <a:txBody>
                    <a:bodyPr/>
                    <a:lstStyle/>
                    <a:p>
                      <a:pPr algn="l"/>
                      <a:r>
                        <a:rPr lang="en-US" sz="2000" b="1" i="1" dirty="0">
                          <a:solidFill>
                            <a:srgbClr val="FFC000"/>
                          </a:solidFill>
                          <a:effectLst>
                            <a:outerShdw blurRad="38100" dist="38100" dir="2700000" algn="tl">
                              <a:srgbClr val="000000">
                                <a:alpha val="43137"/>
                              </a:srgbClr>
                            </a:outerShdw>
                          </a:effectLst>
                        </a:rPr>
                        <a:t>On August 28, 2011, the press conference for the release of China Smart City (Town) Sustainability Index was held in Beijing. The index uses the Happiness Index, Management Index and Social Responsibility Index to assess a city’s development level. The experts believe that, developing Smart City is a critical measure to improve the quality of urbanization and facilitate the innovation of city’s economy, living and management during 12th Five Year Plan period.</a:t>
                      </a:r>
                    </a:p>
                    <a:p>
                      <a:pPr algn="l"/>
                      <a:endParaRPr lang="en-US" sz="2000" b="1" i="1" dirty="0" smtClean="0">
                        <a:solidFill>
                          <a:srgbClr val="FFC000"/>
                        </a:solidFill>
                        <a:effectLst>
                          <a:outerShdw blurRad="38100" dist="38100" dir="2700000" algn="tl">
                            <a:srgbClr val="000000">
                              <a:alpha val="43137"/>
                            </a:srgbClr>
                          </a:outerShdw>
                        </a:effectLst>
                      </a:endParaRPr>
                    </a:p>
                    <a:p>
                      <a:pPr algn="l"/>
                      <a:r>
                        <a:rPr lang="en-US" sz="2000" b="1" i="1" dirty="0" smtClean="0">
                          <a:solidFill>
                            <a:srgbClr val="FFC000"/>
                          </a:solidFill>
                          <a:effectLst>
                            <a:outerShdw blurRad="38100" dist="38100" dir="2700000" algn="tl">
                              <a:srgbClr val="000000">
                                <a:alpha val="43137"/>
                              </a:srgbClr>
                            </a:outerShdw>
                          </a:effectLst>
                        </a:rPr>
                        <a:t>Developing </a:t>
                      </a:r>
                      <a:r>
                        <a:rPr lang="en-US" sz="2000" b="1" i="1" dirty="0">
                          <a:solidFill>
                            <a:srgbClr val="FFC000"/>
                          </a:solidFill>
                          <a:effectLst>
                            <a:outerShdw blurRad="38100" dist="38100" dir="2700000" algn="tl">
                              <a:srgbClr val="000000">
                                <a:alpha val="43137"/>
                              </a:srgbClr>
                            </a:outerShdw>
                          </a:effectLst>
                        </a:rPr>
                        <a:t>Smart City is to integrate information technology with advanced idea of urban management &amp; service, through the digital management of urban geography, resources, environment and economy, to provide a more efficient, convenient and flexible public management model</a:t>
                      </a:r>
                      <a:r>
                        <a:rPr lang="en-US" sz="2000" b="1" i="1" dirty="0" smtClean="0">
                          <a:solidFill>
                            <a:srgbClr val="FFC000"/>
                          </a:solidFill>
                          <a:effectLst>
                            <a:outerShdw blurRad="38100" dist="38100" dir="2700000" algn="tl">
                              <a:srgbClr val="000000">
                                <a:alpha val="43137"/>
                              </a:srgbClr>
                            </a:outerShdw>
                          </a:effectLst>
                        </a:rPr>
                        <a:t>.</a:t>
                      </a:r>
                    </a:p>
                    <a:p>
                      <a:pPr algn="l"/>
                      <a:endParaRPr lang="en-US" sz="2000" b="1" i="1" dirty="0">
                        <a:solidFill>
                          <a:srgbClr val="FFC000"/>
                        </a:solidFill>
                        <a:effectLst>
                          <a:outerShdw blurRad="38100" dist="38100" dir="2700000" algn="tl">
                            <a:srgbClr val="000000">
                              <a:alpha val="43137"/>
                            </a:srgbClr>
                          </a:outerShdw>
                        </a:effectLst>
                      </a:endParaRPr>
                    </a:p>
                    <a:p>
                      <a:pPr algn="l"/>
                      <a:r>
                        <a:rPr lang="en-US" sz="2000" b="1" i="1" dirty="0">
                          <a:solidFill>
                            <a:srgbClr val="FFC000"/>
                          </a:solidFill>
                          <a:effectLst>
                            <a:outerShdw blurRad="38100" dist="38100" dir="2700000" algn="tl">
                              <a:srgbClr val="000000">
                                <a:alpha val="43137"/>
                              </a:srgbClr>
                            </a:outerShdw>
                          </a:effectLst>
                        </a:rPr>
                        <a:t>The indexes System include 3 one class indexes, 23 secondary level indexes, 86 third level indexes and 362 specific fourth level indexes. This is also the first indexes system related to Smart City in China.</a:t>
                      </a:r>
                    </a:p>
                  </a:txBody>
                  <a:tcPr marL="0" marR="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3314" name="图片 8" descr="4.png"/>
          <p:cNvPicPr>
            <a:picLocks noChangeAspect="1" noChangeArrowheads="1"/>
          </p:cNvPicPr>
          <p:nvPr/>
        </p:nvPicPr>
        <p:blipFill>
          <a:blip r:embed="rId2"/>
          <a:srcRect/>
          <a:stretch>
            <a:fillRect/>
          </a:stretch>
        </p:blipFill>
        <p:spPr bwMode="auto">
          <a:xfrm>
            <a:off x="0" y="0"/>
            <a:ext cx="9144000" cy="5715000"/>
          </a:xfrm>
          <a:prstGeom prst="rect">
            <a:avLst/>
          </a:prstGeom>
          <a:noFill/>
          <a:ln w="9525">
            <a:noFill/>
            <a:miter lim="800000"/>
            <a:headEnd/>
            <a:tailEnd/>
          </a:ln>
        </p:spPr>
      </p:pic>
      <p:pic>
        <p:nvPicPr>
          <p:cNvPr id="13315" name="图片 7" descr="6.png"/>
          <p:cNvPicPr>
            <a:picLocks noChangeAspect="1" noChangeArrowheads="1"/>
          </p:cNvPicPr>
          <p:nvPr/>
        </p:nvPicPr>
        <p:blipFill>
          <a:blip r:embed="rId3"/>
          <a:srcRect/>
          <a:stretch>
            <a:fillRect/>
          </a:stretch>
        </p:blipFill>
        <p:spPr bwMode="auto">
          <a:xfrm>
            <a:off x="0" y="3455988"/>
            <a:ext cx="9144000" cy="2259012"/>
          </a:xfrm>
          <a:prstGeom prst="rect">
            <a:avLst/>
          </a:prstGeom>
          <a:noFill/>
          <a:ln w="9525">
            <a:noFill/>
            <a:miter lim="800000"/>
            <a:headEnd/>
            <a:tailEnd/>
          </a:ln>
        </p:spPr>
      </p:pic>
      <p:pic>
        <p:nvPicPr>
          <p:cNvPr id="13316" name="图片 9" descr="7.png"/>
          <p:cNvPicPr>
            <a:picLocks noChangeAspect="1" noChangeArrowheads="1"/>
          </p:cNvPicPr>
          <p:nvPr/>
        </p:nvPicPr>
        <p:blipFill>
          <a:blip r:embed="rId4"/>
          <a:srcRect/>
          <a:stretch>
            <a:fillRect/>
          </a:stretch>
        </p:blipFill>
        <p:spPr bwMode="auto">
          <a:xfrm>
            <a:off x="0" y="3455988"/>
            <a:ext cx="9144000" cy="2259012"/>
          </a:xfrm>
          <a:prstGeom prst="rect">
            <a:avLst/>
          </a:prstGeom>
          <a:noFill/>
          <a:ln w="9525">
            <a:noFill/>
            <a:miter lim="800000"/>
            <a:headEnd/>
            <a:tailEnd/>
          </a:ln>
        </p:spPr>
      </p:pic>
      <p:pic>
        <p:nvPicPr>
          <p:cNvPr id="13317" name="图片 11" descr="8.png"/>
          <p:cNvPicPr>
            <a:picLocks noChangeAspect="1" noChangeArrowheads="1"/>
          </p:cNvPicPr>
          <p:nvPr/>
        </p:nvPicPr>
        <p:blipFill>
          <a:blip r:embed="rId5"/>
          <a:srcRect/>
          <a:stretch>
            <a:fillRect/>
          </a:stretch>
        </p:blipFill>
        <p:spPr bwMode="auto">
          <a:xfrm>
            <a:off x="0" y="3255963"/>
            <a:ext cx="9144000" cy="450850"/>
          </a:xfrm>
          <a:prstGeom prst="rect">
            <a:avLst/>
          </a:prstGeom>
          <a:noFill/>
          <a:ln w="9525">
            <a:noFill/>
            <a:miter lim="800000"/>
            <a:headEnd/>
            <a:tailEnd/>
          </a:ln>
        </p:spPr>
      </p:pic>
      <p:pic>
        <p:nvPicPr>
          <p:cNvPr id="13318" name="图片 12" descr="8.png"/>
          <p:cNvPicPr>
            <a:picLocks noChangeAspect="1" noChangeArrowheads="1"/>
          </p:cNvPicPr>
          <p:nvPr/>
        </p:nvPicPr>
        <p:blipFill>
          <a:blip r:embed="rId6"/>
          <a:srcRect/>
          <a:stretch>
            <a:fillRect/>
          </a:stretch>
        </p:blipFill>
        <p:spPr bwMode="auto">
          <a:xfrm>
            <a:off x="0" y="2819400"/>
            <a:ext cx="9144000" cy="444500"/>
          </a:xfrm>
          <a:prstGeom prst="rect">
            <a:avLst/>
          </a:prstGeom>
          <a:noFill/>
          <a:ln w="9525">
            <a:noFill/>
            <a:miter lim="800000"/>
            <a:headEnd/>
            <a:tailEnd/>
          </a:ln>
        </p:spPr>
      </p:pic>
      <p:pic>
        <p:nvPicPr>
          <p:cNvPr id="13319" name="图片 13" descr="9.png"/>
          <p:cNvPicPr>
            <a:picLocks noChangeAspect="1" noChangeArrowheads="1"/>
          </p:cNvPicPr>
          <p:nvPr/>
        </p:nvPicPr>
        <p:blipFill>
          <a:blip r:embed="rId7"/>
          <a:srcRect/>
          <a:stretch>
            <a:fillRect/>
          </a:stretch>
        </p:blipFill>
        <p:spPr bwMode="auto">
          <a:xfrm>
            <a:off x="0" y="2798763"/>
            <a:ext cx="9144000" cy="117475"/>
          </a:xfrm>
          <a:prstGeom prst="rect">
            <a:avLst/>
          </a:prstGeom>
          <a:noFill/>
          <a:ln w="9525">
            <a:noFill/>
            <a:miter lim="800000"/>
            <a:headEnd/>
            <a:tailEnd/>
          </a:ln>
        </p:spPr>
      </p:pic>
      <p:pic>
        <p:nvPicPr>
          <p:cNvPr id="13320" name="图片 14" descr="9.png"/>
          <p:cNvPicPr>
            <a:picLocks noChangeAspect="1" noChangeArrowheads="1"/>
          </p:cNvPicPr>
          <p:nvPr/>
        </p:nvPicPr>
        <p:blipFill>
          <a:blip r:embed="rId7"/>
          <a:srcRect/>
          <a:stretch>
            <a:fillRect/>
          </a:stretch>
        </p:blipFill>
        <p:spPr bwMode="auto">
          <a:xfrm>
            <a:off x="0" y="3713163"/>
            <a:ext cx="9144000" cy="117475"/>
          </a:xfrm>
          <a:prstGeom prst="rect">
            <a:avLst/>
          </a:prstGeom>
          <a:noFill/>
          <a:ln w="9525">
            <a:noFill/>
            <a:miter lim="800000"/>
            <a:headEnd/>
            <a:tailEnd/>
          </a:ln>
        </p:spPr>
      </p:pic>
      <p:sp>
        <p:nvSpPr>
          <p:cNvPr id="11" name="TextBox 10"/>
          <p:cNvSpPr txBox="1"/>
          <p:nvPr/>
        </p:nvSpPr>
        <p:spPr>
          <a:xfrm>
            <a:off x="4074419" y="2941179"/>
            <a:ext cx="1005403" cy="646331"/>
          </a:xfrm>
          <a:prstGeom prst="rect">
            <a:avLst/>
          </a:prstGeom>
          <a:noFill/>
        </p:spPr>
        <p:txBody>
          <a:bodyPr wrap="none" rtlCol="0">
            <a:spAutoFit/>
          </a:bodyPr>
          <a:lstStyle/>
          <a:p>
            <a:r>
              <a:rPr lang="en-US" altLang="zh-CN" sz="3600" b="1" dirty="0" smtClean="0">
                <a:solidFill>
                  <a:srgbClr val="FFC000"/>
                </a:solidFill>
                <a:latin typeface="+mj-lt"/>
              </a:rPr>
              <a:t>END</a:t>
            </a:r>
            <a:endParaRPr lang="zh-CN"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13316"/>
                                        </p:tgtEl>
                                        <p:attrNameLst>
                                          <p:attrName>style.visibility</p:attrName>
                                        </p:attrNameLst>
                                      </p:cBhvr>
                                      <p:to>
                                        <p:strVal val="visible"/>
                                      </p:to>
                                    </p:set>
                                    <p:anim calcmode="lin" valueType="num">
                                      <p:cBhvr additive="base">
                                        <p:cTn id="11" dur="500" fill="hold"/>
                                        <p:tgtEl>
                                          <p:spTgt spid="13316"/>
                                        </p:tgtEl>
                                        <p:attrNameLst>
                                          <p:attrName>ppt_x</p:attrName>
                                        </p:attrNameLst>
                                      </p:cBhvr>
                                      <p:tavLst>
                                        <p:tav tm="0">
                                          <p:val>
                                            <p:strVal val="#ppt_x"/>
                                          </p:val>
                                        </p:tav>
                                        <p:tav tm="100000">
                                          <p:val>
                                            <p:strVal val="#ppt_x"/>
                                          </p:val>
                                        </p:tav>
                                      </p:tavLst>
                                    </p:anim>
                                    <p:anim calcmode="lin" valueType="num">
                                      <p:cBhvr additive="base">
                                        <p:cTn id="12" dur="500" fill="hold"/>
                                        <p:tgtEl>
                                          <p:spTgt spid="13316"/>
                                        </p:tgtEl>
                                        <p:attrNameLst>
                                          <p:attrName>ppt_y</p:attrName>
                                        </p:attrNameLst>
                                      </p:cBhvr>
                                      <p:tavLst>
                                        <p:tav tm="0">
                                          <p:val>
                                            <p:strVal val="0-#ppt_h/2"/>
                                          </p:val>
                                        </p:tav>
                                        <p:tav tm="100000">
                                          <p:val>
                                            <p:strVal val="#ppt_y"/>
                                          </p:val>
                                        </p:tav>
                                      </p:tavLst>
                                    </p:anim>
                                  </p:childTnLst>
                                </p:cTn>
                              </p:par>
                            </p:childTnLst>
                          </p:cTn>
                        </p:par>
                        <p:par>
                          <p:cTn id="13" fill="hold">
                            <p:stCondLst>
                              <p:cond delay="600"/>
                            </p:stCondLst>
                            <p:childTnLst>
                              <p:par>
                                <p:cTn id="14" presetID="2" presetClass="entr" presetSubtype="2" fill="hold" nodeType="afterEffect">
                                  <p:stCondLst>
                                    <p:cond delay="0"/>
                                  </p:stCondLst>
                                  <p:childTnLst>
                                    <p:set>
                                      <p:cBhvr>
                                        <p:cTn id="15" dur="1" fill="hold">
                                          <p:stCondLst>
                                            <p:cond delay="0"/>
                                          </p:stCondLst>
                                        </p:cTn>
                                        <p:tgtEl>
                                          <p:spTgt spid="13320"/>
                                        </p:tgtEl>
                                        <p:attrNameLst>
                                          <p:attrName>style.visibility</p:attrName>
                                        </p:attrNameLst>
                                      </p:cBhvr>
                                      <p:to>
                                        <p:strVal val="visible"/>
                                      </p:to>
                                    </p:set>
                                    <p:anim calcmode="lin" valueType="num">
                                      <p:cBhvr additive="base">
                                        <p:cTn id="16" dur="500" fill="hold"/>
                                        <p:tgtEl>
                                          <p:spTgt spid="13320"/>
                                        </p:tgtEl>
                                        <p:attrNameLst>
                                          <p:attrName>ppt_x</p:attrName>
                                        </p:attrNameLst>
                                      </p:cBhvr>
                                      <p:tavLst>
                                        <p:tav tm="0">
                                          <p:val>
                                            <p:strVal val="1+#ppt_w/2"/>
                                          </p:val>
                                        </p:tav>
                                        <p:tav tm="100000">
                                          <p:val>
                                            <p:strVal val="#ppt_x"/>
                                          </p:val>
                                        </p:tav>
                                      </p:tavLst>
                                    </p:anim>
                                    <p:anim calcmode="lin" valueType="num">
                                      <p:cBhvr additive="base">
                                        <p:cTn id="17" dur="500" fill="hold"/>
                                        <p:tgtEl>
                                          <p:spTgt spid="133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3319"/>
                                        </p:tgtEl>
                                        <p:attrNameLst>
                                          <p:attrName>style.visibility</p:attrName>
                                        </p:attrNameLst>
                                      </p:cBhvr>
                                      <p:to>
                                        <p:strVal val="visible"/>
                                      </p:to>
                                    </p:set>
                                    <p:anim calcmode="lin" valueType="num">
                                      <p:cBhvr additive="base">
                                        <p:cTn id="20" dur="500" fill="hold"/>
                                        <p:tgtEl>
                                          <p:spTgt spid="13319"/>
                                        </p:tgtEl>
                                        <p:attrNameLst>
                                          <p:attrName>ppt_x</p:attrName>
                                        </p:attrNameLst>
                                      </p:cBhvr>
                                      <p:tavLst>
                                        <p:tav tm="0">
                                          <p:val>
                                            <p:strVal val="0-#ppt_w/2"/>
                                          </p:val>
                                        </p:tav>
                                        <p:tav tm="100000">
                                          <p:val>
                                            <p:strVal val="#ppt_x"/>
                                          </p:val>
                                        </p:tav>
                                      </p:tavLst>
                                    </p:anim>
                                    <p:anim calcmode="lin" valueType="num">
                                      <p:cBhvr additive="base">
                                        <p:cTn id="21" dur="500" fill="hold"/>
                                        <p:tgtEl>
                                          <p:spTgt spid="13319"/>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3318"/>
                                        </p:tgtEl>
                                        <p:attrNameLst>
                                          <p:attrName>style.visibility</p:attrName>
                                        </p:attrNameLst>
                                      </p:cBhvr>
                                      <p:to>
                                        <p:strVal val="visible"/>
                                      </p:to>
                                    </p:set>
                                    <p:animEffect transition="in" filter="wipe(left)">
                                      <p:cBhvr>
                                        <p:cTn id="24" dur="500"/>
                                        <p:tgtEl>
                                          <p:spTgt spid="13318"/>
                                        </p:tgtEl>
                                      </p:cBhvr>
                                    </p:animEffect>
                                  </p:childTnLst>
                                </p:cTn>
                              </p:par>
                              <p:par>
                                <p:cTn id="25" presetID="22" presetClass="entr" presetSubtype="2" fill="hold" nodeType="with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ipe(right)">
                                      <p:cBhvr>
                                        <p:cTn id="2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31775" y="0"/>
            <a:ext cx="5694892" cy="621948"/>
          </a:xfrm>
        </p:spPr>
        <p:txBody>
          <a:bodyPr/>
          <a:lstStyle/>
          <a:p>
            <a:r>
              <a:rPr lang="en-US" altLang="zh-CN" sz="2800" dirty="0">
                <a:solidFill>
                  <a:srgbClr val="FFFF00"/>
                </a:solidFill>
              </a:rPr>
              <a:t>Cities in the new Millennium</a:t>
            </a:r>
            <a:endParaRPr lang="zh-CN" altLang="zh-CN" sz="2800" dirty="0">
              <a:solidFill>
                <a:srgbClr val="FFFF00"/>
              </a:solidFill>
            </a:endParaRPr>
          </a:p>
        </p:txBody>
      </p:sp>
      <p:sp>
        <p:nvSpPr>
          <p:cNvPr id="6147" name="Rectangle 3"/>
          <p:cNvSpPr>
            <a:spLocks noGrp="1" noChangeArrowheads="1"/>
          </p:cNvSpPr>
          <p:nvPr>
            <p:ph type="subTitle" idx="1"/>
          </p:nvPr>
        </p:nvSpPr>
        <p:spPr>
          <a:xfrm>
            <a:off x="162628" y="611367"/>
            <a:ext cx="8778171" cy="709433"/>
          </a:xfrm>
        </p:spPr>
        <p:txBody>
          <a:bodyPr/>
          <a:lstStyle/>
          <a:p>
            <a:pPr>
              <a:buFont typeface="Arial" pitchFamily="34" charset="0"/>
              <a:buChar char="•"/>
            </a:pPr>
            <a:r>
              <a:rPr lang="en-US" altLang="zh-CN" sz="2000" dirty="0" smtClean="0"/>
              <a:t>Today, more than half of world population live in cities</a:t>
            </a:r>
            <a:r>
              <a:rPr lang="en-US" altLang="zh-CN" sz="2000" dirty="0" smtClean="0">
                <a:solidFill>
                  <a:srgbClr val="FFC000"/>
                </a:solidFill>
              </a:rPr>
              <a:t>. </a:t>
            </a:r>
            <a:r>
              <a:rPr lang="en-US" altLang="zh-CN" sz="2000" b="1" dirty="0" smtClean="0">
                <a:solidFill>
                  <a:srgbClr val="FFC000"/>
                </a:solidFill>
              </a:rPr>
              <a:t>Urbanization has become the most significant economic feature</a:t>
            </a:r>
            <a:r>
              <a:rPr lang="en-US" altLang="zh-CN" sz="2000" dirty="0" smtClean="0">
                <a:solidFill>
                  <a:srgbClr val="FFC000"/>
                </a:solidFill>
              </a:rPr>
              <a:t>. </a:t>
            </a:r>
          </a:p>
          <a:p>
            <a:pPr>
              <a:buFont typeface="Arial" pitchFamily="34" charset="0"/>
              <a:buChar char="•"/>
            </a:pPr>
            <a:r>
              <a:rPr lang="en-US" altLang="zh-CN" sz="2000" dirty="0" smtClean="0">
                <a:ea typeface="PMingLiU" pitchFamily="18" charset="-120"/>
              </a:rPr>
              <a:t>Today in China, 500 million people live in cities. This number will be doubled by 2030.</a:t>
            </a:r>
          </a:p>
          <a:p>
            <a:pPr>
              <a:buFont typeface="Arial" pitchFamily="34" charset="0"/>
              <a:buChar char="•"/>
            </a:pPr>
            <a:r>
              <a:rPr lang="en-US" altLang="zh-CN" sz="2000" dirty="0" smtClean="0"/>
              <a:t>However, rapidly expanding cities also bring pains and challenges to human lives.</a:t>
            </a:r>
          </a:p>
          <a:p>
            <a:pPr>
              <a:buFont typeface="Arial" pitchFamily="34" charset="0"/>
              <a:buChar char="•"/>
            </a:pPr>
            <a:r>
              <a:rPr lang="en-US" altLang="zh-CN" sz="2000" dirty="0" smtClean="0"/>
              <a:t>Our earth has become a huge network and alliance of cities.</a:t>
            </a:r>
            <a:endParaRPr lang="zh-CN" altLang="zh-CN"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369192" y="961149"/>
            <a:ext cx="8537741" cy="940462"/>
            <a:chOff x="-86195" y="-56496"/>
            <a:chExt cx="6392204" cy="978439"/>
          </a:xfrm>
        </p:grpSpPr>
        <p:grpSp>
          <p:nvGrpSpPr>
            <p:cNvPr id="7171" name="Group 3"/>
            <p:cNvGrpSpPr>
              <a:grpSpLocks/>
            </p:cNvGrpSpPr>
            <p:nvPr/>
          </p:nvGrpSpPr>
          <p:grpSpPr bwMode="auto">
            <a:xfrm>
              <a:off x="-86195" y="-56496"/>
              <a:ext cx="6392204" cy="978439"/>
              <a:chOff x="0" y="0"/>
              <a:chExt cx="4760976" cy="707136"/>
            </a:xfrm>
          </p:grpSpPr>
          <p:pic>
            <p:nvPicPr>
              <p:cNvPr id="7172" name="AutoShape 3"/>
              <p:cNvPicPr>
                <a:picLocks noChangeArrowheads="1"/>
              </p:cNvPicPr>
              <p:nvPr/>
            </p:nvPicPr>
            <p:blipFill>
              <a:blip r:embed="rId2"/>
              <a:srcRect/>
              <a:stretch>
                <a:fillRect/>
              </a:stretch>
            </p:blipFill>
            <p:spPr bwMode="auto">
              <a:xfrm>
                <a:off x="0" y="0"/>
                <a:ext cx="4760976" cy="707136"/>
              </a:xfrm>
              <a:prstGeom prst="rect">
                <a:avLst/>
              </a:prstGeom>
              <a:noFill/>
              <a:ln w="9525">
                <a:noFill/>
                <a:miter lim="800000"/>
                <a:headEnd/>
                <a:tailEnd/>
              </a:ln>
            </p:spPr>
          </p:pic>
          <p:sp>
            <p:nvSpPr>
              <p:cNvPr id="7173" name="Text Box 5"/>
              <p:cNvSpPr txBox="1">
                <a:spLocks noChangeArrowheads="1"/>
              </p:cNvSpPr>
              <p:nvPr/>
            </p:nvSpPr>
            <p:spPr bwMode="auto">
              <a:xfrm>
                <a:off x="92175" y="68807"/>
                <a:ext cx="4582723" cy="517135"/>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7174" name="Group 6"/>
            <p:cNvGrpSpPr>
              <a:grpSpLocks/>
            </p:cNvGrpSpPr>
            <p:nvPr/>
          </p:nvGrpSpPr>
          <p:grpSpPr bwMode="auto">
            <a:xfrm>
              <a:off x="-86194" y="31644"/>
              <a:ext cx="6390638" cy="873270"/>
              <a:chOff x="1" y="-9451"/>
              <a:chExt cx="4759809" cy="631128"/>
            </a:xfrm>
          </p:grpSpPr>
          <p:pic>
            <p:nvPicPr>
              <p:cNvPr id="7175" name="AutoShape 3"/>
              <p:cNvPicPr>
                <a:picLocks noChangeArrowheads="1"/>
              </p:cNvPicPr>
              <p:nvPr/>
            </p:nvPicPr>
            <p:blipFill>
              <a:blip r:embed="rId3"/>
              <a:srcRect/>
              <a:stretch>
                <a:fillRect/>
              </a:stretch>
            </p:blipFill>
            <p:spPr bwMode="auto">
              <a:xfrm>
                <a:off x="1" y="-9451"/>
                <a:ext cx="4759809" cy="577701"/>
              </a:xfrm>
              <a:prstGeom prst="rect">
                <a:avLst/>
              </a:prstGeom>
              <a:noFill/>
              <a:ln w="9525">
                <a:noFill/>
                <a:miter lim="800000"/>
                <a:headEnd/>
                <a:tailEnd/>
              </a:ln>
            </p:spPr>
          </p:pic>
          <p:sp>
            <p:nvSpPr>
              <p:cNvPr id="7176" name="Text Box 8"/>
              <p:cNvSpPr txBox="1">
                <a:spLocks noChangeArrowheads="1"/>
              </p:cNvSpPr>
              <p:nvPr/>
            </p:nvSpPr>
            <p:spPr bwMode="auto">
              <a:xfrm>
                <a:off x="50504" y="104195"/>
                <a:ext cx="4687937" cy="517482"/>
              </a:xfrm>
              <a:prstGeom prst="rect">
                <a:avLst/>
              </a:prstGeom>
              <a:noFill/>
              <a:ln w="9525">
                <a:noFill/>
                <a:miter lim="800000"/>
                <a:headEnd/>
                <a:tailEnd/>
              </a:ln>
            </p:spPr>
            <p:txBody>
              <a:bodyPr wrap="none" anchor="ctr"/>
              <a:lstStyle/>
              <a:p>
                <a:pPr algn="ctr" eaLnBrk="0" hangingPunct="0">
                  <a:buFont typeface="Wingdings" pitchFamily="2" charset="2"/>
                  <a:buChar char="l"/>
                </a:pPr>
                <a:r>
                  <a:rPr lang="en-US" altLang="zh-CN" sz="2000" b="1" dirty="0" smtClean="0">
                    <a:solidFill>
                      <a:srgbClr val="FFC000"/>
                    </a:solidFill>
                    <a:latin typeface="+mn-lt"/>
                    <a:ea typeface="PMingLiU" pitchFamily="18" charset="-120"/>
                  </a:rPr>
                  <a:t>Sustainable development of cities is facing grand challenges. </a:t>
                </a:r>
              </a:p>
              <a:p>
                <a:pPr algn="ctr" eaLnBrk="0" hangingPunct="0"/>
                <a:r>
                  <a:rPr lang="en-US" altLang="zh-CN" sz="2000" b="1" dirty="0" smtClean="0">
                    <a:solidFill>
                      <a:srgbClr val="FFC000"/>
                    </a:solidFill>
                    <a:latin typeface="+mn-lt"/>
                    <a:ea typeface="PMingLiU" pitchFamily="18" charset="-120"/>
                  </a:rPr>
                  <a:t>Globally, cities</a:t>
                </a:r>
              </a:p>
              <a:p>
                <a:pPr algn="ctr" eaLnBrk="0" hangingPunct="0"/>
                <a:endParaRPr lang="zh-CN" altLang="en-US" b="1" dirty="0">
                  <a:latin typeface="Calibri" pitchFamily="34" charset="0"/>
                  <a:ea typeface="微软雅黑" pitchFamily="34" charset="-122"/>
                </a:endParaRPr>
              </a:p>
            </p:txBody>
          </p:sp>
        </p:grpSp>
      </p:grpSp>
      <p:grpSp>
        <p:nvGrpSpPr>
          <p:cNvPr id="7177" name="Group 9"/>
          <p:cNvGrpSpPr>
            <a:grpSpLocks/>
          </p:cNvGrpSpPr>
          <p:nvPr/>
        </p:nvGrpSpPr>
        <p:grpSpPr bwMode="auto">
          <a:xfrm>
            <a:off x="2679271" y="1709767"/>
            <a:ext cx="3823129" cy="1259213"/>
            <a:chOff x="-86195" y="-58429"/>
            <a:chExt cx="6392204" cy="978439"/>
          </a:xfrm>
        </p:grpSpPr>
        <p:grpSp>
          <p:nvGrpSpPr>
            <p:cNvPr id="7178" name="Group 10"/>
            <p:cNvGrpSpPr>
              <a:grpSpLocks/>
            </p:cNvGrpSpPr>
            <p:nvPr/>
          </p:nvGrpSpPr>
          <p:grpSpPr bwMode="auto">
            <a:xfrm>
              <a:off x="-86195" y="-58429"/>
              <a:ext cx="6392204" cy="978439"/>
              <a:chOff x="0" y="0"/>
              <a:chExt cx="4760976" cy="707136"/>
            </a:xfrm>
          </p:grpSpPr>
          <p:pic>
            <p:nvPicPr>
              <p:cNvPr id="7179" name="AutoShape 3"/>
              <p:cNvPicPr>
                <a:picLocks noChangeArrowheads="1"/>
              </p:cNvPicPr>
              <p:nvPr/>
            </p:nvPicPr>
            <p:blipFill>
              <a:blip r:embed="rId4"/>
              <a:srcRect/>
              <a:stretch>
                <a:fillRect/>
              </a:stretch>
            </p:blipFill>
            <p:spPr bwMode="auto">
              <a:xfrm>
                <a:off x="0" y="0"/>
                <a:ext cx="4760976" cy="707136"/>
              </a:xfrm>
              <a:prstGeom prst="rect">
                <a:avLst/>
              </a:prstGeom>
              <a:noFill/>
              <a:ln w="9525">
                <a:noFill/>
                <a:miter lim="800000"/>
                <a:headEnd/>
                <a:tailEnd/>
              </a:ln>
            </p:spPr>
          </p:pic>
          <p:sp>
            <p:nvSpPr>
              <p:cNvPr id="7180" name="Text Box 12"/>
              <p:cNvSpPr txBox="1">
                <a:spLocks noChangeArrowheads="1"/>
              </p:cNvSpPr>
              <p:nvPr/>
            </p:nvSpPr>
            <p:spPr bwMode="auto">
              <a:xfrm>
                <a:off x="92175" y="70204"/>
                <a:ext cx="4582723" cy="517135"/>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7181" name="Group 13"/>
            <p:cNvGrpSpPr>
              <a:grpSpLocks/>
            </p:cNvGrpSpPr>
            <p:nvPr/>
          </p:nvGrpSpPr>
          <p:grpSpPr bwMode="auto">
            <a:xfrm>
              <a:off x="-86195" y="44496"/>
              <a:ext cx="6392204" cy="750699"/>
              <a:chOff x="0" y="-4862"/>
              <a:chExt cx="4760976" cy="542544"/>
            </a:xfrm>
          </p:grpSpPr>
          <p:pic>
            <p:nvPicPr>
              <p:cNvPr id="7182" name="AutoShape 3"/>
              <p:cNvPicPr>
                <a:picLocks noChangeArrowheads="1"/>
              </p:cNvPicPr>
              <p:nvPr/>
            </p:nvPicPr>
            <p:blipFill>
              <a:blip r:embed="rId5"/>
              <a:srcRect/>
              <a:stretch>
                <a:fillRect/>
              </a:stretch>
            </p:blipFill>
            <p:spPr bwMode="auto">
              <a:xfrm>
                <a:off x="0" y="-4862"/>
                <a:ext cx="4760976" cy="542544"/>
              </a:xfrm>
              <a:prstGeom prst="rect">
                <a:avLst/>
              </a:prstGeom>
              <a:noFill/>
              <a:ln w="9525">
                <a:noFill/>
                <a:miter lim="800000"/>
                <a:headEnd/>
                <a:tailEnd/>
              </a:ln>
            </p:spPr>
          </p:pic>
          <p:sp>
            <p:nvSpPr>
              <p:cNvPr id="7183" name="Text Box 15"/>
              <p:cNvSpPr txBox="1">
                <a:spLocks noChangeArrowheads="1"/>
              </p:cNvSpPr>
              <p:nvPr/>
            </p:nvSpPr>
            <p:spPr bwMode="auto">
              <a:xfrm>
                <a:off x="83834" y="42278"/>
                <a:ext cx="4633071" cy="376743"/>
              </a:xfrm>
              <a:prstGeom prst="rect">
                <a:avLst/>
              </a:prstGeom>
              <a:noFill/>
              <a:ln w="9525">
                <a:noFill/>
                <a:miter lim="800000"/>
                <a:headEnd/>
                <a:tailEnd/>
              </a:ln>
            </p:spPr>
            <p:txBody>
              <a:bodyPr wrap="none" anchor="ctr"/>
              <a:lstStyle/>
              <a:p>
                <a:pPr>
                  <a:lnSpc>
                    <a:spcPct val="90000"/>
                  </a:lnSpc>
                  <a:buFont typeface="Wingdings" pitchFamily="2" charset="2"/>
                  <a:buChar char="Ø"/>
                </a:pPr>
                <a:r>
                  <a:rPr lang="en-US" altLang="zh-CN" b="1" dirty="0" smtClean="0">
                    <a:solidFill>
                      <a:srgbClr val="002060"/>
                    </a:solidFill>
                    <a:latin typeface="+mn-lt"/>
                    <a:ea typeface="PMingLiU" pitchFamily="18" charset="-120"/>
                  </a:rPr>
                  <a:t>Consume 75% of energy</a:t>
                </a:r>
              </a:p>
              <a:p>
                <a:pPr>
                  <a:lnSpc>
                    <a:spcPct val="90000"/>
                  </a:lnSpc>
                  <a:buFont typeface="Wingdings" pitchFamily="2" charset="2"/>
                  <a:buChar char="Ø"/>
                </a:pPr>
                <a:r>
                  <a:rPr lang="en-US" altLang="zh-CN" b="1" dirty="0" smtClean="0">
                    <a:solidFill>
                      <a:srgbClr val="002060"/>
                    </a:solidFill>
                    <a:latin typeface="+mn-lt"/>
                    <a:ea typeface="PMingLiU" pitchFamily="18" charset="-120"/>
                  </a:rPr>
                  <a:t>Consume 60% of water resource</a:t>
                </a:r>
              </a:p>
              <a:p>
                <a:pPr>
                  <a:lnSpc>
                    <a:spcPct val="90000"/>
                  </a:lnSpc>
                  <a:buFont typeface="Wingdings" pitchFamily="2" charset="2"/>
                  <a:buChar char="Ø"/>
                </a:pPr>
                <a:r>
                  <a:rPr lang="en-US" altLang="zh-CN" b="1" dirty="0" smtClean="0">
                    <a:solidFill>
                      <a:srgbClr val="002060"/>
                    </a:solidFill>
                    <a:latin typeface="+mn-lt"/>
                    <a:ea typeface="PMingLiU" pitchFamily="18" charset="-120"/>
                  </a:rPr>
                  <a:t>Emit 80% of greenhous</a:t>
                </a:r>
              </a:p>
            </p:txBody>
          </p:sp>
        </p:grpSp>
      </p:grpSp>
      <p:grpSp>
        <p:nvGrpSpPr>
          <p:cNvPr id="7184" name="Group 16"/>
          <p:cNvGrpSpPr>
            <a:grpSpLocks/>
          </p:cNvGrpSpPr>
          <p:nvPr/>
        </p:nvGrpSpPr>
        <p:grpSpPr bwMode="auto">
          <a:xfrm>
            <a:off x="369067" y="2625878"/>
            <a:ext cx="8575641" cy="856743"/>
            <a:chOff x="-86195" y="-60362"/>
            <a:chExt cx="6392204" cy="978439"/>
          </a:xfrm>
        </p:grpSpPr>
        <p:grpSp>
          <p:nvGrpSpPr>
            <p:cNvPr id="7185" name="Group 17"/>
            <p:cNvGrpSpPr>
              <a:grpSpLocks/>
            </p:cNvGrpSpPr>
            <p:nvPr/>
          </p:nvGrpSpPr>
          <p:grpSpPr bwMode="auto">
            <a:xfrm>
              <a:off x="-86195" y="-60362"/>
              <a:ext cx="6392204" cy="978439"/>
              <a:chOff x="0" y="0"/>
              <a:chExt cx="4760976" cy="707136"/>
            </a:xfrm>
          </p:grpSpPr>
          <p:pic>
            <p:nvPicPr>
              <p:cNvPr id="7186" name="AutoShape 3"/>
              <p:cNvPicPr>
                <a:picLocks noChangeArrowheads="1"/>
              </p:cNvPicPr>
              <p:nvPr/>
            </p:nvPicPr>
            <p:blipFill>
              <a:blip r:embed="rId6"/>
              <a:srcRect/>
              <a:stretch>
                <a:fillRect/>
              </a:stretch>
            </p:blipFill>
            <p:spPr bwMode="auto">
              <a:xfrm>
                <a:off x="0" y="0"/>
                <a:ext cx="4760976" cy="707136"/>
              </a:xfrm>
              <a:prstGeom prst="rect">
                <a:avLst/>
              </a:prstGeom>
              <a:noFill/>
              <a:ln w="9525">
                <a:noFill/>
                <a:miter lim="800000"/>
                <a:headEnd/>
                <a:tailEnd/>
              </a:ln>
            </p:spPr>
          </p:pic>
          <p:sp>
            <p:nvSpPr>
              <p:cNvPr id="7187" name="Text Box 19"/>
              <p:cNvSpPr txBox="1">
                <a:spLocks noChangeArrowheads="1"/>
              </p:cNvSpPr>
              <p:nvPr/>
            </p:nvSpPr>
            <p:spPr bwMode="auto">
              <a:xfrm>
                <a:off x="92175" y="71601"/>
                <a:ext cx="4582723" cy="517135"/>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7188" name="Group 20"/>
            <p:cNvGrpSpPr>
              <a:grpSpLocks/>
            </p:cNvGrpSpPr>
            <p:nvPr/>
          </p:nvGrpSpPr>
          <p:grpSpPr bwMode="auto">
            <a:xfrm>
              <a:off x="-86195" y="56042"/>
              <a:ext cx="6392204" cy="750699"/>
              <a:chOff x="0" y="4880"/>
              <a:chExt cx="4760976" cy="542544"/>
            </a:xfrm>
          </p:grpSpPr>
          <p:pic>
            <p:nvPicPr>
              <p:cNvPr id="7189" name="AutoShape 3"/>
              <p:cNvPicPr>
                <a:picLocks noChangeArrowheads="1"/>
              </p:cNvPicPr>
              <p:nvPr/>
            </p:nvPicPr>
            <p:blipFill>
              <a:blip r:embed="rId7"/>
              <a:srcRect/>
              <a:stretch>
                <a:fillRect/>
              </a:stretch>
            </p:blipFill>
            <p:spPr bwMode="auto">
              <a:xfrm>
                <a:off x="0" y="4880"/>
                <a:ext cx="4760976" cy="542544"/>
              </a:xfrm>
              <a:prstGeom prst="rect">
                <a:avLst/>
              </a:prstGeom>
              <a:noFill/>
              <a:ln w="9525">
                <a:noFill/>
                <a:miter lim="800000"/>
                <a:headEnd/>
                <a:tailEnd/>
              </a:ln>
            </p:spPr>
          </p:pic>
          <p:sp>
            <p:nvSpPr>
              <p:cNvPr id="7190" name="Text Box 22"/>
              <p:cNvSpPr txBox="1">
                <a:spLocks noChangeArrowheads="1"/>
              </p:cNvSpPr>
              <p:nvPr/>
            </p:nvSpPr>
            <p:spPr bwMode="auto">
              <a:xfrm>
                <a:off x="10349" y="180051"/>
                <a:ext cx="4599407" cy="362937"/>
              </a:xfrm>
              <a:prstGeom prst="rect">
                <a:avLst/>
              </a:prstGeom>
              <a:noFill/>
              <a:ln w="9525">
                <a:noFill/>
                <a:miter lim="800000"/>
                <a:headEnd/>
                <a:tailEnd/>
              </a:ln>
            </p:spPr>
            <p:txBody>
              <a:bodyPr wrap="none" anchor="ctr">
                <a:noAutofit/>
              </a:bodyPr>
              <a:lstStyle/>
              <a:p>
                <a:pPr algn="ctr" eaLnBrk="0" hangingPunct="0">
                  <a:buFont typeface="Wingdings" pitchFamily="2" charset="2"/>
                  <a:buChar char="l"/>
                </a:pPr>
                <a:r>
                  <a:rPr lang="en-US" altLang="zh-CN" sz="2000" b="1" dirty="0">
                    <a:solidFill>
                      <a:srgbClr val="FFC000"/>
                    </a:solidFill>
                    <a:latin typeface="+mn-lt"/>
                    <a:ea typeface="PMingLiU" pitchFamily="18" charset="-120"/>
                  </a:rPr>
                  <a:t>Rapidly expanding cities also bring pains </a:t>
                </a:r>
                <a:r>
                  <a:rPr lang="en-US" altLang="zh-CN" sz="2000" b="1" dirty="0" smtClean="0">
                    <a:solidFill>
                      <a:srgbClr val="FFC000"/>
                    </a:solidFill>
                    <a:latin typeface="+mn-lt"/>
                    <a:ea typeface="PMingLiU" pitchFamily="18" charset="-120"/>
                  </a:rPr>
                  <a:t>and </a:t>
                </a:r>
                <a:r>
                  <a:rPr lang="en-US" altLang="zh-CN" sz="2000" b="1" dirty="0">
                    <a:solidFill>
                      <a:srgbClr val="FFC000"/>
                    </a:solidFill>
                    <a:latin typeface="+mn-lt"/>
                    <a:ea typeface="PMingLiU" pitchFamily="18" charset="-120"/>
                  </a:rPr>
                  <a:t>challenges </a:t>
                </a:r>
                <a:endParaRPr lang="en-US" altLang="zh-CN" sz="2000" b="1" dirty="0" smtClean="0">
                  <a:solidFill>
                    <a:srgbClr val="FFC000"/>
                  </a:solidFill>
                  <a:latin typeface="+mn-lt"/>
                  <a:ea typeface="PMingLiU" pitchFamily="18" charset="-120"/>
                </a:endParaRPr>
              </a:p>
              <a:p>
                <a:pPr algn="ctr" eaLnBrk="0" hangingPunct="0"/>
                <a:r>
                  <a:rPr lang="en-US" altLang="zh-CN" sz="2000" b="1" dirty="0" smtClean="0">
                    <a:solidFill>
                      <a:srgbClr val="FFC000"/>
                    </a:solidFill>
                    <a:latin typeface="+mn-lt"/>
                    <a:ea typeface="PMingLiU" pitchFamily="18" charset="-120"/>
                  </a:rPr>
                  <a:t>to </a:t>
                </a:r>
                <a:r>
                  <a:rPr lang="en-US" altLang="zh-CN" sz="2000" b="1" dirty="0">
                    <a:solidFill>
                      <a:srgbClr val="FFC000"/>
                    </a:solidFill>
                    <a:latin typeface="+mn-lt"/>
                    <a:ea typeface="PMingLiU" pitchFamily="18" charset="-120"/>
                  </a:rPr>
                  <a:t>human lives.</a:t>
                </a:r>
              </a:p>
              <a:p>
                <a:pPr algn="ctr" eaLnBrk="0" hangingPunct="0"/>
                <a:endParaRPr lang="zh-CN" altLang="en-US" b="1" dirty="0">
                  <a:latin typeface="Calibri" pitchFamily="34" charset="0"/>
                  <a:ea typeface="微软雅黑" pitchFamily="34" charset="-122"/>
                </a:endParaRPr>
              </a:p>
            </p:txBody>
          </p:sp>
        </p:grpSp>
      </p:grpSp>
      <p:grpSp>
        <p:nvGrpSpPr>
          <p:cNvPr id="7191" name="Group 23"/>
          <p:cNvGrpSpPr>
            <a:grpSpLocks/>
          </p:cNvGrpSpPr>
          <p:nvPr/>
        </p:nvGrpSpPr>
        <p:grpSpPr bwMode="auto">
          <a:xfrm>
            <a:off x="2708882" y="3387114"/>
            <a:ext cx="3861251" cy="1681596"/>
            <a:chOff x="0" y="0"/>
            <a:chExt cx="6228000" cy="792960"/>
          </a:xfrm>
        </p:grpSpPr>
        <p:grpSp>
          <p:nvGrpSpPr>
            <p:cNvPr id="7192" name="Group 24"/>
            <p:cNvGrpSpPr>
              <a:grpSpLocks/>
            </p:cNvGrpSpPr>
            <p:nvPr/>
          </p:nvGrpSpPr>
          <p:grpSpPr bwMode="auto">
            <a:xfrm>
              <a:off x="-86195" y="-62295"/>
              <a:ext cx="6392204" cy="978439"/>
              <a:chOff x="0" y="0"/>
              <a:chExt cx="4760976" cy="707136"/>
            </a:xfrm>
          </p:grpSpPr>
          <p:pic>
            <p:nvPicPr>
              <p:cNvPr id="7193" name="AutoShape 3"/>
              <p:cNvPicPr>
                <a:picLocks noChangeArrowheads="1"/>
              </p:cNvPicPr>
              <p:nvPr/>
            </p:nvPicPr>
            <p:blipFill>
              <a:blip r:embed="rId8"/>
              <a:srcRect/>
              <a:stretch>
                <a:fillRect/>
              </a:stretch>
            </p:blipFill>
            <p:spPr bwMode="auto">
              <a:xfrm>
                <a:off x="0" y="0"/>
                <a:ext cx="4760976" cy="707136"/>
              </a:xfrm>
              <a:prstGeom prst="rect">
                <a:avLst/>
              </a:prstGeom>
              <a:noFill/>
              <a:ln w="9525">
                <a:noFill/>
                <a:miter lim="800000"/>
                <a:headEnd/>
                <a:tailEnd/>
              </a:ln>
            </p:spPr>
          </p:pic>
          <p:sp>
            <p:nvSpPr>
              <p:cNvPr id="7194" name="Text Box 26"/>
              <p:cNvSpPr txBox="1">
                <a:spLocks noChangeArrowheads="1"/>
              </p:cNvSpPr>
              <p:nvPr/>
            </p:nvSpPr>
            <p:spPr bwMode="auto">
              <a:xfrm>
                <a:off x="92175" y="72998"/>
                <a:ext cx="4582723" cy="517135"/>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7195" name="Group 27"/>
            <p:cNvGrpSpPr>
              <a:grpSpLocks/>
            </p:cNvGrpSpPr>
            <p:nvPr/>
          </p:nvGrpSpPr>
          <p:grpSpPr bwMode="auto">
            <a:xfrm>
              <a:off x="-86195" y="47357"/>
              <a:ext cx="6392204" cy="750699"/>
              <a:chOff x="0" y="0"/>
              <a:chExt cx="4760976" cy="542544"/>
            </a:xfrm>
          </p:grpSpPr>
          <p:pic>
            <p:nvPicPr>
              <p:cNvPr id="7196" name="AutoShape 3"/>
              <p:cNvPicPr>
                <a:picLocks noChangeArrowheads="1"/>
              </p:cNvPicPr>
              <p:nvPr/>
            </p:nvPicPr>
            <p:blipFill>
              <a:blip r:embed="rId9"/>
              <a:srcRect/>
              <a:stretch>
                <a:fillRect/>
              </a:stretch>
            </p:blipFill>
            <p:spPr bwMode="auto">
              <a:xfrm>
                <a:off x="0" y="0"/>
                <a:ext cx="4760976" cy="542544"/>
              </a:xfrm>
              <a:prstGeom prst="rect">
                <a:avLst/>
              </a:prstGeom>
              <a:noFill/>
              <a:ln w="9525">
                <a:noFill/>
                <a:miter lim="800000"/>
                <a:headEnd/>
                <a:tailEnd/>
              </a:ln>
            </p:spPr>
          </p:pic>
          <p:sp>
            <p:nvSpPr>
              <p:cNvPr id="7197" name="Text Box 29"/>
              <p:cNvSpPr txBox="1">
                <a:spLocks noChangeArrowheads="1"/>
              </p:cNvSpPr>
              <p:nvPr/>
            </p:nvSpPr>
            <p:spPr bwMode="auto">
              <a:xfrm>
                <a:off x="83833" y="70849"/>
                <a:ext cx="4599407" cy="362937"/>
              </a:xfrm>
              <a:prstGeom prst="rect">
                <a:avLst/>
              </a:prstGeom>
              <a:noFill/>
              <a:ln w="9525">
                <a:noFill/>
                <a:miter lim="800000"/>
                <a:headEnd/>
                <a:tailEnd/>
              </a:ln>
            </p:spPr>
            <p:txBody>
              <a:bodyPr wrap="none" anchor="ctr"/>
              <a:lstStyle/>
              <a:p>
                <a:pPr eaLnBrk="0" hangingPunct="0"/>
                <a:endParaRPr lang="zh-CN" altLang="en-US" b="1" dirty="0">
                  <a:latin typeface="Calibri" pitchFamily="34" charset="0"/>
                  <a:ea typeface="微软雅黑" pitchFamily="34" charset="-122"/>
                </a:endParaRPr>
              </a:p>
            </p:txBody>
          </p:sp>
        </p:grpSp>
      </p:grpSp>
      <p:sp>
        <p:nvSpPr>
          <p:cNvPr id="7198" name="TextBox 4"/>
          <p:cNvSpPr txBox="1">
            <a:spLocks noChangeArrowheads="1"/>
          </p:cNvSpPr>
          <p:nvPr/>
        </p:nvSpPr>
        <p:spPr bwMode="auto">
          <a:xfrm>
            <a:off x="1749778" y="291924"/>
            <a:ext cx="5407378" cy="523220"/>
          </a:xfrm>
          <a:prstGeom prst="rect">
            <a:avLst/>
          </a:prstGeom>
          <a:noFill/>
          <a:ln w="9525">
            <a:noFill/>
            <a:miter lim="800000"/>
            <a:headEnd/>
            <a:tailEnd/>
          </a:ln>
        </p:spPr>
        <p:txBody>
          <a:bodyPr wrap="square">
            <a:spAutoFit/>
          </a:bodyPr>
          <a:lstStyle/>
          <a:p>
            <a:pPr algn="ctr"/>
            <a:r>
              <a:rPr lang="en-US" altLang="zh-CN" sz="2800" b="1" dirty="0" smtClean="0">
                <a:solidFill>
                  <a:srgbClr val="FFFF00"/>
                </a:solidFill>
                <a:latin typeface="+mj-lt"/>
                <a:ea typeface="PMingLiU" pitchFamily="18" charset="-120"/>
              </a:rPr>
              <a:t>Cities are facing great challenges</a:t>
            </a:r>
            <a:endParaRPr lang="zh-CN" altLang="en-US" sz="2800" dirty="0">
              <a:solidFill>
                <a:srgbClr val="FFFF00"/>
              </a:solidFill>
              <a:latin typeface="+mj-lt"/>
              <a:ea typeface="微软雅黑" pitchFamily="34" charset="-122"/>
            </a:endParaRPr>
          </a:p>
        </p:txBody>
      </p:sp>
      <p:sp>
        <p:nvSpPr>
          <p:cNvPr id="32" name="矩形 31"/>
          <p:cNvSpPr/>
          <p:nvPr/>
        </p:nvSpPr>
        <p:spPr>
          <a:xfrm>
            <a:off x="2743182" y="3558608"/>
            <a:ext cx="3747930" cy="1338828"/>
          </a:xfrm>
          <a:prstGeom prst="rect">
            <a:avLst/>
          </a:prstGeom>
        </p:spPr>
        <p:txBody>
          <a:bodyPr wrap="square">
            <a:spAutoFit/>
          </a:bodyPr>
          <a:lstStyle/>
          <a:p>
            <a:pPr>
              <a:lnSpc>
                <a:spcPct val="90000"/>
              </a:lnSpc>
              <a:buFont typeface="Wingdings" pitchFamily="2" charset="2"/>
              <a:buChar char="Ø"/>
            </a:pPr>
            <a:r>
              <a:rPr lang="en-US" altLang="zh-CN" b="1" dirty="0" smtClean="0">
                <a:solidFill>
                  <a:srgbClr val="002060"/>
                </a:solidFill>
                <a:latin typeface="+mn-lt"/>
                <a:ea typeface="黑体" pitchFamily="2" charset="-122"/>
              </a:rPr>
              <a:t>Traffic congestion</a:t>
            </a:r>
          </a:p>
          <a:p>
            <a:pPr>
              <a:lnSpc>
                <a:spcPct val="90000"/>
              </a:lnSpc>
              <a:buFont typeface="Wingdings" pitchFamily="2" charset="2"/>
              <a:buChar char="Ø"/>
            </a:pPr>
            <a:r>
              <a:rPr lang="en-US" altLang="zh-CN" b="1" dirty="0" smtClean="0">
                <a:solidFill>
                  <a:srgbClr val="002060"/>
                </a:solidFill>
                <a:latin typeface="+mn-lt"/>
                <a:ea typeface="黑体" pitchFamily="2" charset="-122"/>
              </a:rPr>
              <a:t>Energy shortage</a:t>
            </a:r>
          </a:p>
          <a:p>
            <a:pPr>
              <a:lnSpc>
                <a:spcPct val="90000"/>
              </a:lnSpc>
              <a:buFont typeface="Wingdings" pitchFamily="2" charset="2"/>
              <a:buChar char="Ø"/>
            </a:pPr>
            <a:r>
              <a:rPr lang="en-US" altLang="zh-CN" b="1" dirty="0" smtClean="0">
                <a:solidFill>
                  <a:srgbClr val="002060"/>
                </a:solidFill>
                <a:latin typeface="+mn-lt"/>
                <a:ea typeface="黑体" pitchFamily="2" charset="-122"/>
              </a:rPr>
              <a:t>Environmental pollution</a:t>
            </a:r>
          </a:p>
          <a:p>
            <a:pPr>
              <a:lnSpc>
                <a:spcPct val="90000"/>
              </a:lnSpc>
              <a:buFont typeface="Wingdings" pitchFamily="2" charset="2"/>
              <a:buChar char="Ø"/>
            </a:pPr>
            <a:r>
              <a:rPr lang="en-US" altLang="zh-CN" b="1" dirty="0" smtClean="0">
                <a:solidFill>
                  <a:srgbClr val="002060"/>
                </a:solidFill>
                <a:latin typeface="+mn-lt"/>
                <a:ea typeface="黑体" pitchFamily="2" charset="-122"/>
              </a:rPr>
              <a:t>Frequent natural disasters and emergencies</a:t>
            </a:r>
            <a:endParaRPr lang="en-US" altLang="zh-CN" b="1" dirty="0">
              <a:solidFill>
                <a:srgbClr val="002060"/>
              </a:solidFill>
              <a:latin typeface="+mn-lt"/>
              <a:ea typeface="黑体" pitchFamily="2" charset="-122"/>
            </a:endParaRPr>
          </a:p>
        </p:txBody>
      </p:sp>
      <p:grpSp>
        <p:nvGrpSpPr>
          <p:cNvPr id="33" name="Group 16"/>
          <p:cNvGrpSpPr>
            <a:grpSpLocks/>
          </p:cNvGrpSpPr>
          <p:nvPr/>
        </p:nvGrpSpPr>
        <p:grpSpPr bwMode="auto">
          <a:xfrm>
            <a:off x="363415" y="4799444"/>
            <a:ext cx="8622541" cy="972000"/>
            <a:chOff x="-92964" y="-74796"/>
            <a:chExt cx="6398973" cy="1038221"/>
          </a:xfrm>
        </p:grpSpPr>
        <p:grpSp>
          <p:nvGrpSpPr>
            <p:cNvPr id="34" name="Group 17"/>
            <p:cNvGrpSpPr>
              <a:grpSpLocks/>
            </p:cNvGrpSpPr>
            <p:nvPr/>
          </p:nvGrpSpPr>
          <p:grpSpPr bwMode="auto">
            <a:xfrm>
              <a:off x="-86195" y="-74796"/>
              <a:ext cx="6392204" cy="978438"/>
              <a:chOff x="0" y="-10432"/>
              <a:chExt cx="4760976" cy="707135"/>
            </a:xfrm>
          </p:grpSpPr>
          <p:pic>
            <p:nvPicPr>
              <p:cNvPr id="38" name="AutoShape 3"/>
              <p:cNvPicPr>
                <a:picLocks noChangeArrowheads="1"/>
              </p:cNvPicPr>
              <p:nvPr/>
            </p:nvPicPr>
            <p:blipFill>
              <a:blip r:embed="rId6"/>
              <a:srcRect/>
              <a:stretch>
                <a:fillRect/>
              </a:stretch>
            </p:blipFill>
            <p:spPr bwMode="auto">
              <a:xfrm>
                <a:off x="0" y="-10432"/>
                <a:ext cx="4760976" cy="707135"/>
              </a:xfrm>
              <a:prstGeom prst="rect">
                <a:avLst/>
              </a:prstGeom>
              <a:noFill/>
              <a:ln w="9525">
                <a:noFill/>
                <a:miter lim="800000"/>
                <a:headEnd/>
                <a:tailEnd/>
              </a:ln>
            </p:spPr>
          </p:pic>
          <p:sp>
            <p:nvSpPr>
              <p:cNvPr id="39" name="Text Box 19"/>
              <p:cNvSpPr txBox="1">
                <a:spLocks noChangeArrowheads="1"/>
              </p:cNvSpPr>
              <p:nvPr/>
            </p:nvSpPr>
            <p:spPr bwMode="auto">
              <a:xfrm>
                <a:off x="92175" y="71601"/>
                <a:ext cx="4582723" cy="517135"/>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35" name="Group 20"/>
            <p:cNvGrpSpPr>
              <a:grpSpLocks/>
            </p:cNvGrpSpPr>
            <p:nvPr/>
          </p:nvGrpSpPr>
          <p:grpSpPr bwMode="auto">
            <a:xfrm>
              <a:off x="-92964" y="41607"/>
              <a:ext cx="6365799" cy="921818"/>
              <a:chOff x="-5043" y="-5553"/>
              <a:chExt cx="4741310" cy="666218"/>
            </a:xfrm>
          </p:grpSpPr>
          <p:pic>
            <p:nvPicPr>
              <p:cNvPr id="36" name="AutoShape 3"/>
              <p:cNvPicPr>
                <a:picLocks noChangeArrowheads="1"/>
              </p:cNvPicPr>
              <p:nvPr/>
            </p:nvPicPr>
            <p:blipFill>
              <a:blip r:embed="rId7"/>
              <a:srcRect/>
              <a:stretch>
                <a:fillRect/>
              </a:stretch>
            </p:blipFill>
            <p:spPr bwMode="auto">
              <a:xfrm>
                <a:off x="-5043" y="-5553"/>
                <a:ext cx="4741310" cy="570831"/>
              </a:xfrm>
              <a:prstGeom prst="rect">
                <a:avLst/>
              </a:prstGeom>
              <a:noFill/>
              <a:ln w="9525">
                <a:noFill/>
                <a:miter lim="800000"/>
                <a:headEnd/>
                <a:tailEnd/>
              </a:ln>
            </p:spPr>
          </p:pic>
          <p:sp>
            <p:nvSpPr>
              <p:cNvPr id="37" name="Text Box 22"/>
              <p:cNvSpPr txBox="1">
                <a:spLocks noChangeArrowheads="1"/>
              </p:cNvSpPr>
              <p:nvPr/>
            </p:nvSpPr>
            <p:spPr bwMode="auto">
              <a:xfrm>
                <a:off x="42735" y="297727"/>
                <a:ext cx="4599407" cy="362938"/>
              </a:xfrm>
              <a:prstGeom prst="rect">
                <a:avLst/>
              </a:prstGeom>
              <a:noFill/>
              <a:ln w="9525">
                <a:noFill/>
                <a:miter lim="800000"/>
                <a:headEnd/>
                <a:tailEnd/>
              </a:ln>
            </p:spPr>
            <p:txBody>
              <a:bodyPr wrap="none" anchor="ctr">
                <a:noAutofit/>
              </a:bodyPr>
              <a:lstStyle/>
              <a:p>
                <a:pPr algn="ctr" eaLnBrk="0" hangingPunct="0">
                  <a:buFont typeface="Wingdings" pitchFamily="2" charset="2"/>
                  <a:buChar char="l"/>
                </a:pPr>
                <a:r>
                  <a:rPr lang="en-US" altLang="zh-CN" sz="2000" b="1" dirty="0" smtClean="0">
                    <a:solidFill>
                      <a:srgbClr val="FFC000"/>
                    </a:solidFill>
                    <a:latin typeface="+mn-lt"/>
                  </a:rPr>
                  <a:t>Not only the life quality of city residents, but also the safety of </a:t>
                </a:r>
              </a:p>
              <a:p>
                <a:pPr algn="ctr" eaLnBrk="0" hangingPunct="0"/>
                <a:r>
                  <a:rPr lang="en-US" altLang="zh-CN" sz="2000" b="1" dirty="0" smtClean="0">
                    <a:solidFill>
                      <a:srgbClr val="FFC000"/>
                    </a:solidFill>
                    <a:latin typeface="+mn-lt"/>
                  </a:rPr>
                  <a:t>our earth is challenged.</a:t>
                </a:r>
              </a:p>
              <a:p>
                <a:pPr algn="ctr" eaLnBrk="0" hangingPunct="0"/>
                <a:endParaRPr lang="en-US" altLang="zh-CN" b="1" dirty="0">
                  <a:solidFill>
                    <a:srgbClr val="FFC000"/>
                  </a:solidFill>
                  <a:ea typeface="PMingLiU" pitchFamily="18" charset="-120"/>
                </a:endParaRPr>
              </a:p>
              <a:p>
                <a:pPr algn="ctr" eaLnBrk="0" hangingPunct="0"/>
                <a:endParaRPr lang="zh-CN" altLang="en-US" b="1" dirty="0">
                  <a:latin typeface="Calibri" pitchFamily="34" charset="0"/>
                  <a:ea typeface="微软雅黑" pitchFamily="34" charset="-122"/>
                </a:endParaRPr>
              </a:p>
            </p:txBody>
          </p:sp>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70"/>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Effect transition="in" filter="fade">
                                      <p:cBhvr>
                                        <p:cTn id="9" dur="500"/>
                                        <p:tgtEl>
                                          <p:spTgt spid="7170"/>
                                        </p:tgtEl>
                                      </p:cBhvr>
                                    </p:animEffect>
                                  </p:childTnLst>
                                </p:cTn>
                              </p:par>
                              <p:par>
                                <p:cTn id="10" presetID="55" presetClass="entr" presetSubtype="0" fill="hold" nodeType="withEffect">
                                  <p:stCondLst>
                                    <p:cond delay="200"/>
                                  </p:stCondLst>
                                  <p:childTnLst>
                                    <p:set>
                                      <p:cBhvr>
                                        <p:cTn id="11" dur="1" fill="hold">
                                          <p:stCondLst>
                                            <p:cond delay="0"/>
                                          </p:stCondLst>
                                        </p:cTn>
                                        <p:tgtEl>
                                          <p:spTgt spid="7184"/>
                                        </p:tgtEl>
                                        <p:attrNameLst>
                                          <p:attrName>style.visibility</p:attrName>
                                        </p:attrNameLst>
                                      </p:cBhvr>
                                      <p:to>
                                        <p:strVal val="visible"/>
                                      </p:to>
                                    </p:set>
                                    <p:anim calcmode="lin" valueType="num">
                                      <p:cBhvr>
                                        <p:cTn id="12" dur="500" fill="hold"/>
                                        <p:tgtEl>
                                          <p:spTgt spid="7184"/>
                                        </p:tgtEl>
                                        <p:attrNameLst>
                                          <p:attrName>ppt_w</p:attrName>
                                        </p:attrNameLst>
                                      </p:cBhvr>
                                      <p:tavLst>
                                        <p:tav tm="0">
                                          <p:val>
                                            <p:strVal val="#ppt_w*0.70"/>
                                          </p:val>
                                        </p:tav>
                                        <p:tav tm="100000">
                                          <p:val>
                                            <p:strVal val="#ppt_w"/>
                                          </p:val>
                                        </p:tav>
                                      </p:tavLst>
                                    </p:anim>
                                    <p:anim calcmode="lin" valueType="num">
                                      <p:cBhvr>
                                        <p:cTn id="13" dur="500" fill="hold"/>
                                        <p:tgtEl>
                                          <p:spTgt spid="7184"/>
                                        </p:tgtEl>
                                        <p:attrNameLst>
                                          <p:attrName>ppt_h</p:attrName>
                                        </p:attrNameLst>
                                      </p:cBhvr>
                                      <p:tavLst>
                                        <p:tav tm="0">
                                          <p:val>
                                            <p:strVal val="#ppt_h"/>
                                          </p:val>
                                        </p:tav>
                                        <p:tav tm="100000">
                                          <p:val>
                                            <p:strVal val="#ppt_h"/>
                                          </p:val>
                                        </p:tav>
                                      </p:tavLst>
                                    </p:anim>
                                    <p:animEffect transition="in" filter="fade">
                                      <p:cBhvr>
                                        <p:cTn id="14" dur="500"/>
                                        <p:tgtEl>
                                          <p:spTgt spid="7184"/>
                                        </p:tgtEl>
                                      </p:cBhvr>
                                    </p:animEffect>
                                  </p:childTnLst>
                                </p:cTn>
                              </p:par>
                              <p:par>
                                <p:cTn id="15" presetID="55" presetClass="entr" presetSubtype="0" fill="hold" nodeType="withEffect">
                                  <p:stCondLst>
                                    <p:cond delay="2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strVal val="#ppt_w*0.70"/>
                                          </p:val>
                                        </p:tav>
                                        <p:tav tm="100000">
                                          <p:val>
                                            <p:strVal val="#ppt_w"/>
                                          </p:val>
                                        </p:tav>
                                      </p:tavLst>
                                    </p:anim>
                                    <p:anim calcmode="lin" valueType="num">
                                      <p:cBhvr>
                                        <p:cTn id="18" dur="500" fill="hold"/>
                                        <p:tgtEl>
                                          <p:spTgt spid="33"/>
                                        </p:tgtEl>
                                        <p:attrNameLst>
                                          <p:attrName>ppt_h</p:attrName>
                                        </p:attrNameLst>
                                      </p:cBhvr>
                                      <p:tavLst>
                                        <p:tav tm="0">
                                          <p:val>
                                            <p:strVal val="#ppt_h"/>
                                          </p:val>
                                        </p:tav>
                                        <p:tav tm="100000">
                                          <p:val>
                                            <p:strVal val="#ppt_h"/>
                                          </p:val>
                                        </p:tav>
                                      </p:tavLst>
                                    </p:anim>
                                    <p:animEffect transition="in" filter="fade">
                                      <p:cBhvr>
                                        <p:cTn id="19" dur="500"/>
                                        <p:tgtEl>
                                          <p:spTgt spid="33"/>
                                        </p:tgtEl>
                                      </p:cBhvr>
                                    </p:animEffect>
                                  </p:childTnLst>
                                </p:cTn>
                              </p:par>
                            </p:childTnLst>
                          </p:cTn>
                        </p:par>
                        <p:par>
                          <p:cTn id="20" fill="hold">
                            <p:stCondLst>
                              <p:cond delay="1200"/>
                            </p:stCondLst>
                            <p:childTnLst>
                              <p:par>
                                <p:cTn id="21" presetID="55" presetClass="entr" presetSubtype="0" fill="hold" nodeType="afterEffect">
                                  <p:stCondLst>
                                    <p:cond delay="0"/>
                                  </p:stCondLst>
                                  <p:childTnLst>
                                    <p:set>
                                      <p:cBhvr>
                                        <p:cTn id="22" dur="1" fill="hold">
                                          <p:stCondLst>
                                            <p:cond delay="0"/>
                                          </p:stCondLst>
                                        </p:cTn>
                                        <p:tgtEl>
                                          <p:spTgt spid="7177"/>
                                        </p:tgtEl>
                                        <p:attrNameLst>
                                          <p:attrName>style.visibility</p:attrName>
                                        </p:attrNameLst>
                                      </p:cBhvr>
                                      <p:to>
                                        <p:strVal val="visible"/>
                                      </p:to>
                                    </p:set>
                                    <p:anim calcmode="lin" valueType="num">
                                      <p:cBhvr>
                                        <p:cTn id="23" dur="500" fill="hold"/>
                                        <p:tgtEl>
                                          <p:spTgt spid="7177"/>
                                        </p:tgtEl>
                                        <p:attrNameLst>
                                          <p:attrName>ppt_w</p:attrName>
                                        </p:attrNameLst>
                                      </p:cBhvr>
                                      <p:tavLst>
                                        <p:tav tm="0">
                                          <p:val>
                                            <p:strVal val="#ppt_w*0.70"/>
                                          </p:val>
                                        </p:tav>
                                        <p:tav tm="100000">
                                          <p:val>
                                            <p:strVal val="#ppt_w"/>
                                          </p:val>
                                        </p:tav>
                                      </p:tavLst>
                                    </p:anim>
                                    <p:anim calcmode="lin" valueType="num">
                                      <p:cBhvr>
                                        <p:cTn id="24" dur="500" fill="hold"/>
                                        <p:tgtEl>
                                          <p:spTgt spid="7177"/>
                                        </p:tgtEl>
                                        <p:attrNameLst>
                                          <p:attrName>ppt_h</p:attrName>
                                        </p:attrNameLst>
                                      </p:cBhvr>
                                      <p:tavLst>
                                        <p:tav tm="0">
                                          <p:val>
                                            <p:strVal val="#ppt_h"/>
                                          </p:val>
                                        </p:tav>
                                        <p:tav tm="100000">
                                          <p:val>
                                            <p:strVal val="#ppt_h"/>
                                          </p:val>
                                        </p:tav>
                                      </p:tavLst>
                                    </p:anim>
                                    <p:animEffect transition="in" filter="fade">
                                      <p:cBhvr>
                                        <p:cTn id="25" dur="500"/>
                                        <p:tgtEl>
                                          <p:spTgt spid="7177"/>
                                        </p:tgtEl>
                                      </p:cBhvr>
                                    </p:animEffect>
                                  </p:childTnLst>
                                </p:cTn>
                              </p:par>
                              <p:par>
                                <p:cTn id="26" presetID="55" presetClass="entr" presetSubtype="0" fill="hold" nodeType="withEffect">
                                  <p:stCondLst>
                                    <p:cond delay="0"/>
                                  </p:stCondLst>
                                  <p:childTnLst>
                                    <p:set>
                                      <p:cBhvr>
                                        <p:cTn id="27" dur="1" fill="hold">
                                          <p:stCondLst>
                                            <p:cond delay="0"/>
                                          </p:stCondLst>
                                        </p:cTn>
                                        <p:tgtEl>
                                          <p:spTgt spid="7191"/>
                                        </p:tgtEl>
                                        <p:attrNameLst>
                                          <p:attrName>style.visibility</p:attrName>
                                        </p:attrNameLst>
                                      </p:cBhvr>
                                      <p:to>
                                        <p:strVal val="visible"/>
                                      </p:to>
                                    </p:set>
                                    <p:anim calcmode="lin" valueType="num">
                                      <p:cBhvr>
                                        <p:cTn id="28" dur="500" fill="hold"/>
                                        <p:tgtEl>
                                          <p:spTgt spid="7191"/>
                                        </p:tgtEl>
                                        <p:attrNameLst>
                                          <p:attrName>ppt_w</p:attrName>
                                        </p:attrNameLst>
                                      </p:cBhvr>
                                      <p:tavLst>
                                        <p:tav tm="0">
                                          <p:val>
                                            <p:strVal val="#ppt_w*0.70"/>
                                          </p:val>
                                        </p:tav>
                                        <p:tav tm="100000">
                                          <p:val>
                                            <p:strVal val="#ppt_w"/>
                                          </p:val>
                                        </p:tav>
                                      </p:tavLst>
                                    </p:anim>
                                    <p:anim calcmode="lin" valueType="num">
                                      <p:cBhvr>
                                        <p:cTn id="29" dur="500" fill="hold"/>
                                        <p:tgtEl>
                                          <p:spTgt spid="7191"/>
                                        </p:tgtEl>
                                        <p:attrNameLst>
                                          <p:attrName>ppt_h</p:attrName>
                                        </p:attrNameLst>
                                      </p:cBhvr>
                                      <p:tavLst>
                                        <p:tav tm="0">
                                          <p:val>
                                            <p:strVal val="#ppt_h"/>
                                          </p:val>
                                        </p:tav>
                                        <p:tav tm="100000">
                                          <p:val>
                                            <p:strVal val="#ppt_h"/>
                                          </p:val>
                                        </p:tav>
                                      </p:tavLst>
                                    </p:anim>
                                    <p:animEffect transition="in" filter="fade">
                                      <p:cBhvr>
                                        <p:cTn id="30" dur="500"/>
                                        <p:tgtEl>
                                          <p:spTgt spid="7191"/>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strVal val="#ppt_w*0.70"/>
                                          </p:val>
                                        </p:tav>
                                        <p:tav tm="100000">
                                          <p:val>
                                            <p:strVal val="#ppt_w"/>
                                          </p:val>
                                        </p:tav>
                                      </p:tavLst>
                                    </p:anim>
                                    <p:anim calcmode="lin" valueType="num">
                                      <p:cBhvr>
                                        <p:cTn id="34" dur="500" fill="hold"/>
                                        <p:tgtEl>
                                          <p:spTgt spid="32"/>
                                        </p:tgtEl>
                                        <p:attrNameLst>
                                          <p:attrName>ppt_h</p:attrName>
                                        </p:attrNameLst>
                                      </p:cBhvr>
                                      <p:tavLst>
                                        <p:tav tm="0">
                                          <p:val>
                                            <p:strVal val="#ppt_h"/>
                                          </p:val>
                                        </p:tav>
                                        <p:tav tm="100000">
                                          <p:val>
                                            <p:strVal val="#ppt_h"/>
                                          </p:val>
                                        </p:tav>
                                      </p:tavLst>
                                    </p:anim>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465550" y="1250123"/>
            <a:ext cx="8305915" cy="4157255"/>
            <a:chOff x="-68200" y="-56051"/>
            <a:chExt cx="7876935" cy="4451423"/>
          </a:xfrm>
        </p:grpSpPr>
        <p:grpSp>
          <p:nvGrpSpPr>
            <p:cNvPr id="9221" name="Group 5"/>
            <p:cNvGrpSpPr>
              <a:grpSpLocks/>
            </p:cNvGrpSpPr>
            <p:nvPr/>
          </p:nvGrpSpPr>
          <p:grpSpPr bwMode="auto">
            <a:xfrm>
              <a:off x="-68200" y="-56051"/>
              <a:ext cx="7876935" cy="4451423"/>
              <a:chOff x="-71989" y="-62039"/>
              <a:chExt cx="8314601" cy="4926970"/>
            </a:xfrm>
          </p:grpSpPr>
          <p:grpSp>
            <p:nvGrpSpPr>
              <p:cNvPr id="9222" name="Group 6"/>
              <p:cNvGrpSpPr>
                <a:grpSpLocks/>
              </p:cNvGrpSpPr>
              <p:nvPr/>
            </p:nvGrpSpPr>
            <p:grpSpPr bwMode="auto">
              <a:xfrm>
                <a:off x="-71989" y="-62039"/>
                <a:ext cx="8314601" cy="4926970"/>
                <a:chOff x="-1" y="0"/>
                <a:chExt cx="7876935" cy="3525077"/>
              </a:xfrm>
            </p:grpSpPr>
            <p:pic>
              <p:nvPicPr>
                <p:cNvPr id="9223" name="AutoShape 3"/>
                <p:cNvPicPr>
                  <a:picLocks noChangeArrowheads="1"/>
                </p:cNvPicPr>
                <p:nvPr/>
              </p:nvPicPr>
              <p:blipFill>
                <a:blip r:embed="rId2"/>
                <a:srcRect/>
                <a:stretch>
                  <a:fillRect/>
                </a:stretch>
              </p:blipFill>
              <p:spPr bwMode="auto">
                <a:xfrm>
                  <a:off x="-1" y="0"/>
                  <a:ext cx="7876935" cy="3525077"/>
                </a:xfrm>
                <a:prstGeom prst="rect">
                  <a:avLst/>
                </a:prstGeom>
                <a:noFill/>
                <a:ln w="9525">
                  <a:noFill/>
                  <a:miter lim="800000"/>
                  <a:headEnd/>
                  <a:tailEnd/>
                </a:ln>
              </p:spPr>
            </p:pic>
            <p:sp>
              <p:nvSpPr>
                <p:cNvPr id="9224" name="Text Box 8"/>
                <p:cNvSpPr txBox="1">
                  <a:spLocks noChangeArrowheads="1"/>
                </p:cNvSpPr>
                <p:nvPr/>
              </p:nvSpPr>
              <p:spPr bwMode="auto">
                <a:xfrm>
                  <a:off x="84336" y="60524"/>
                  <a:ext cx="7682976" cy="2215626"/>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pic>
            <p:nvPicPr>
              <p:cNvPr id="9226" name="AutoShape 3"/>
              <p:cNvPicPr>
                <a:picLocks noChangeArrowheads="1"/>
              </p:cNvPicPr>
              <p:nvPr/>
            </p:nvPicPr>
            <p:blipFill>
              <a:blip r:embed="rId3"/>
              <a:srcRect/>
              <a:stretch>
                <a:fillRect/>
              </a:stretch>
            </p:blipFill>
            <p:spPr bwMode="auto">
              <a:xfrm>
                <a:off x="-65553" y="108366"/>
                <a:ext cx="8284334" cy="4646112"/>
              </a:xfrm>
              <a:prstGeom prst="rect">
                <a:avLst/>
              </a:prstGeom>
              <a:noFill/>
              <a:ln w="9525">
                <a:noFill/>
                <a:miter lim="800000"/>
                <a:headEnd/>
                <a:tailEnd/>
              </a:ln>
            </p:spPr>
          </p:pic>
        </p:grpSp>
        <p:sp>
          <p:nvSpPr>
            <p:cNvPr id="9228" name="Text Box 11"/>
            <p:cNvSpPr txBox="1">
              <a:spLocks noChangeArrowheads="1"/>
            </p:cNvSpPr>
            <p:nvPr/>
          </p:nvSpPr>
          <p:spPr bwMode="auto">
            <a:xfrm>
              <a:off x="127001" y="309391"/>
              <a:ext cx="7297914" cy="1018280"/>
            </a:xfrm>
            <a:prstGeom prst="rect">
              <a:avLst/>
            </a:prstGeom>
            <a:noFill/>
            <a:ln w="9525">
              <a:noFill/>
              <a:miter lim="800000"/>
              <a:headEnd/>
              <a:tailEnd/>
            </a:ln>
          </p:spPr>
          <p:txBody>
            <a:bodyPr wrap="square">
              <a:spAutoFit/>
            </a:bodyPr>
            <a:lstStyle/>
            <a:p>
              <a:pPr>
                <a:lnSpc>
                  <a:spcPct val="120000"/>
                </a:lnSpc>
                <a:spcBef>
                  <a:spcPct val="50000"/>
                </a:spcBef>
              </a:pPr>
              <a:endParaRPr lang="en-US" altLang="zh-CN" sz="1600" b="1" dirty="0" smtClean="0"/>
            </a:p>
            <a:p>
              <a:pPr>
                <a:lnSpc>
                  <a:spcPct val="120000"/>
                </a:lnSpc>
                <a:spcBef>
                  <a:spcPct val="50000"/>
                </a:spcBef>
              </a:pPr>
              <a:endParaRPr lang="zh-CN" altLang="en-US" sz="1600" dirty="0">
                <a:latin typeface="微软雅黑" pitchFamily="34" charset="-122"/>
                <a:ea typeface="微软雅黑" pitchFamily="34" charset="-122"/>
              </a:endParaRPr>
            </a:p>
          </p:txBody>
        </p:sp>
      </p:grpSp>
      <p:sp>
        <p:nvSpPr>
          <p:cNvPr id="14" name="流程图: 可选过程 13"/>
          <p:cNvSpPr/>
          <p:nvPr/>
        </p:nvSpPr>
        <p:spPr>
          <a:xfrm>
            <a:off x="564436" y="1426656"/>
            <a:ext cx="8116720" cy="3779758"/>
          </a:xfrm>
          <a:prstGeom prst="flowChartAlternateProcess">
            <a:avLst/>
          </a:prstGeom>
          <a:noFill/>
        </p:spPr>
        <p:txBody>
          <a:bodyPr wrap="square">
            <a:spAutoFit/>
          </a:bodyPr>
          <a:lstStyle/>
          <a:p>
            <a:pPr>
              <a:spcBef>
                <a:spcPct val="50000"/>
              </a:spcBef>
              <a:buFont typeface="Wingdings" pitchFamily="2" charset="2"/>
              <a:buChar char="u"/>
            </a:pPr>
            <a:r>
              <a:rPr lang="en-US" altLang="zh-CN" sz="2400" b="1" dirty="0" smtClean="0">
                <a:solidFill>
                  <a:srgbClr val="002060"/>
                </a:solidFill>
                <a:latin typeface="+mn-lt"/>
              </a:rPr>
              <a:t>The problems faced by urbanization require us to have systems and methods for planning, precise management and predictive alert, to use informative and intelligent infrastructure as the supports for solving city problems.</a:t>
            </a:r>
          </a:p>
          <a:p>
            <a:pPr>
              <a:spcBef>
                <a:spcPct val="50000"/>
              </a:spcBef>
              <a:buFont typeface="Wingdings" pitchFamily="2" charset="2"/>
              <a:buChar char="u"/>
            </a:pPr>
            <a:r>
              <a:rPr lang="en-US" altLang="zh-CN" sz="2400" b="1" dirty="0" smtClean="0">
                <a:solidFill>
                  <a:srgbClr val="FFC000"/>
                </a:solidFill>
                <a:latin typeface="+mn-lt"/>
                <a:ea typeface="黑体" pitchFamily="2" charset="-122"/>
              </a:rPr>
              <a:t>In the future, collaborative management and services should be highlighted.  Policies and mindsets of city management have to be changed.</a:t>
            </a:r>
          </a:p>
          <a:p>
            <a:pPr>
              <a:spcBef>
                <a:spcPct val="50000"/>
              </a:spcBef>
              <a:buFont typeface="Wingdings" pitchFamily="2" charset="2"/>
              <a:buChar char="u"/>
            </a:pPr>
            <a:r>
              <a:rPr lang="en-US" altLang="zh-CN" sz="2400" b="1" dirty="0" smtClean="0">
                <a:solidFill>
                  <a:srgbClr val="002060"/>
                </a:solidFill>
                <a:latin typeface="+mn-lt"/>
              </a:rPr>
              <a:t>It means that we need establish the </a:t>
            </a:r>
            <a:r>
              <a:rPr lang="en-US" altLang="zh-CN" sz="2400" b="1" dirty="0" smtClean="0">
                <a:solidFill>
                  <a:srgbClr val="FFC000"/>
                </a:solidFill>
                <a:latin typeface="+mn-lt"/>
              </a:rPr>
              <a:t>smart city.</a:t>
            </a:r>
            <a:endParaRPr lang="en-US" altLang="zh-CN" sz="2400" b="1" dirty="0" smtClean="0">
              <a:solidFill>
                <a:srgbClr val="FFC000"/>
              </a:solidFill>
              <a:latin typeface="+mn-lt"/>
              <a:ea typeface="黑体" pitchFamily="2" charset="-122"/>
            </a:endParaRPr>
          </a:p>
        </p:txBody>
      </p:sp>
      <p:sp>
        <p:nvSpPr>
          <p:cNvPr id="15" name="矩形 14"/>
          <p:cNvSpPr/>
          <p:nvPr/>
        </p:nvSpPr>
        <p:spPr>
          <a:xfrm>
            <a:off x="1407481" y="302167"/>
            <a:ext cx="6415715" cy="523220"/>
          </a:xfrm>
          <a:prstGeom prst="rect">
            <a:avLst/>
          </a:prstGeom>
        </p:spPr>
        <p:txBody>
          <a:bodyPr wrap="square">
            <a:spAutoFit/>
          </a:bodyPr>
          <a:lstStyle/>
          <a:p>
            <a:pPr algn="ctr"/>
            <a:r>
              <a:rPr lang="en-US" altLang="zh-CN" sz="2800" b="1" dirty="0" smtClean="0">
                <a:solidFill>
                  <a:srgbClr val="FFFF00"/>
                </a:solidFill>
                <a:effectLst>
                  <a:outerShdw blurRad="38100" dist="38100" dir="2700000" algn="tl">
                    <a:srgbClr val="000000">
                      <a:alpha val="43137"/>
                    </a:srgbClr>
                  </a:outerShdw>
                </a:effectLst>
                <a:latin typeface="+mj-lt"/>
              </a:rPr>
              <a:t>How to solve these urgent challenges?</a:t>
            </a:r>
            <a:endParaRPr lang="zh-CN" altLang="en-US" sz="2800"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632531" y="1038886"/>
            <a:ext cx="7822848" cy="4323338"/>
            <a:chOff x="-86196" y="-55353"/>
            <a:chExt cx="6404790" cy="978437"/>
          </a:xfrm>
        </p:grpSpPr>
        <p:grpSp>
          <p:nvGrpSpPr>
            <p:cNvPr id="8195" name="Group 3"/>
            <p:cNvGrpSpPr>
              <a:grpSpLocks/>
            </p:cNvGrpSpPr>
            <p:nvPr/>
          </p:nvGrpSpPr>
          <p:grpSpPr bwMode="auto">
            <a:xfrm>
              <a:off x="-86195" y="-55353"/>
              <a:ext cx="6392204" cy="978437"/>
              <a:chOff x="0" y="0"/>
              <a:chExt cx="4760976" cy="707136"/>
            </a:xfrm>
          </p:grpSpPr>
          <p:pic>
            <p:nvPicPr>
              <p:cNvPr id="8196" name="AutoShape 3"/>
              <p:cNvPicPr>
                <a:picLocks noChangeArrowheads="1"/>
              </p:cNvPicPr>
              <p:nvPr/>
            </p:nvPicPr>
            <p:blipFill>
              <a:blip r:embed="rId2"/>
              <a:srcRect/>
              <a:stretch>
                <a:fillRect/>
              </a:stretch>
            </p:blipFill>
            <p:spPr bwMode="auto">
              <a:xfrm>
                <a:off x="0" y="0"/>
                <a:ext cx="4760976" cy="707136"/>
              </a:xfrm>
              <a:prstGeom prst="rect">
                <a:avLst/>
              </a:prstGeom>
              <a:noFill/>
              <a:ln w="9525">
                <a:noFill/>
                <a:miter lim="800000"/>
                <a:headEnd/>
                <a:tailEnd/>
              </a:ln>
            </p:spPr>
          </p:pic>
          <p:sp>
            <p:nvSpPr>
              <p:cNvPr id="8197" name="Text Box 5"/>
              <p:cNvSpPr txBox="1">
                <a:spLocks noChangeArrowheads="1"/>
              </p:cNvSpPr>
              <p:nvPr/>
            </p:nvSpPr>
            <p:spPr bwMode="auto">
              <a:xfrm>
                <a:off x="92175" y="67981"/>
                <a:ext cx="4582723" cy="517136"/>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pic>
          <p:nvPicPr>
            <p:cNvPr id="8199" name="AutoShape 3"/>
            <p:cNvPicPr>
              <a:picLocks noChangeArrowheads="1"/>
            </p:cNvPicPr>
            <p:nvPr/>
          </p:nvPicPr>
          <p:blipFill>
            <a:blip r:embed="rId3"/>
            <a:srcRect/>
            <a:stretch>
              <a:fillRect/>
            </a:stretch>
          </p:blipFill>
          <p:spPr bwMode="auto">
            <a:xfrm>
              <a:off x="-86196" y="19625"/>
              <a:ext cx="6404790" cy="841663"/>
            </a:xfrm>
            <a:prstGeom prst="rect">
              <a:avLst/>
            </a:prstGeom>
            <a:noFill/>
            <a:ln w="9525">
              <a:noFill/>
              <a:miter lim="800000"/>
              <a:headEnd/>
              <a:tailEnd/>
            </a:ln>
          </p:spPr>
        </p:pic>
      </p:grpSp>
      <p:sp>
        <p:nvSpPr>
          <p:cNvPr id="13" name="矩形 12"/>
          <p:cNvSpPr/>
          <p:nvPr/>
        </p:nvSpPr>
        <p:spPr>
          <a:xfrm>
            <a:off x="1706051" y="324730"/>
            <a:ext cx="5665589" cy="523220"/>
          </a:xfrm>
          <a:prstGeom prst="rect">
            <a:avLst/>
          </a:prstGeom>
        </p:spPr>
        <p:txBody>
          <a:bodyPr wrap="square">
            <a:spAutoFit/>
          </a:bodyPr>
          <a:lstStyle/>
          <a:p>
            <a:pPr algn="ctr"/>
            <a:r>
              <a:rPr lang="en-US" altLang="zh-CN" sz="2800" b="1" dirty="0" smtClean="0">
                <a:solidFill>
                  <a:srgbClr val="FFFF00"/>
                </a:solidFill>
                <a:effectLst>
                  <a:outerShdw blurRad="38100" dist="38100" dir="2700000" algn="tl">
                    <a:srgbClr val="000000">
                      <a:alpha val="43137"/>
                    </a:srgbClr>
                  </a:outerShdw>
                </a:effectLst>
                <a:latin typeface="+mj-lt"/>
              </a:rPr>
              <a:t>Information technology as support</a:t>
            </a:r>
            <a:endParaRPr lang="zh-CN" altLang="en-US" sz="2800" dirty="0">
              <a:solidFill>
                <a:srgbClr val="FFFF00"/>
              </a:solidFill>
              <a:effectLst>
                <a:outerShdw blurRad="38100" dist="38100" dir="2700000" algn="tl">
                  <a:srgbClr val="000000">
                    <a:alpha val="43137"/>
                  </a:srgbClr>
                </a:outerShdw>
              </a:effectLst>
              <a:latin typeface="+mj-lt"/>
              <a:ea typeface="微软雅黑" pitchFamily="34" charset="-122"/>
            </a:endParaRPr>
          </a:p>
        </p:txBody>
      </p:sp>
      <p:sp>
        <p:nvSpPr>
          <p:cNvPr id="14" name="矩形 13"/>
          <p:cNvSpPr/>
          <p:nvPr/>
        </p:nvSpPr>
        <p:spPr>
          <a:xfrm>
            <a:off x="1224833" y="1906538"/>
            <a:ext cx="6666098" cy="2308324"/>
          </a:xfrm>
          <a:prstGeom prst="rect">
            <a:avLst/>
          </a:prstGeom>
        </p:spPr>
        <p:txBody>
          <a:bodyPr wrap="square">
            <a:spAutoFit/>
          </a:bodyPr>
          <a:lstStyle/>
          <a:p>
            <a:r>
              <a:rPr lang="en-US" altLang="zh-CN" sz="2400" b="1" i="1" dirty="0" smtClean="0">
                <a:solidFill>
                  <a:srgbClr val="002060"/>
                </a:solidFill>
                <a:effectLst>
                  <a:outerShdw blurRad="38100" dist="38100" dir="2700000" algn="tl">
                    <a:srgbClr val="000000">
                      <a:alpha val="43137"/>
                    </a:srgbClr>
                  </a:outerShdw>
                </a:effectLst>
                <a:latin typeface="+mn-lt"/>
              </a:rPr>
              <a:t>Continuously evolving Information Technology provides means for solving these problems (such as sustainability, energy saving and fine dynamic management). Specially, </a:t>
            </a:r>
            <a:r>
              <a:rPr lang="en-US" altLang="zh-CN" sz="2400" b="1" i="1" dirty="0" smtClean="0">
                <a:solidFill>
                  <a:srgbClr val="FFC000"/>
                </a:solidFill>
                <a:effectLst>
                  <a:outerShdw blurRad="38100" dist="38100" dir="2700000" algn="tl">
                    <a:srgbClr val="000000">
                      <a:alpha val="43137"/>
                    </a:srgbClr>
                  </a:outerShdw>
                </a:effectLst>
                <a:latin typeface="+mn-lt"/>
              </a:rPr>
              <a:t>through IT system construction based on cutting-edge science and technology,</a:t>
            </a:r>
            <a:r>
              <a:rPr lang="en-US" altLang="zh-CN" sz="2400" i="1" dirty="0" smtClean="0">
                <a:effectLst>
                  <a:outerShdw blurRad="38100" dist="38100" dir="2700000" algn="tl">
                    <a:srgbClr val="000000">
                      <a:alpha val="43137"/>
                    </a:srgbClr>
                  </a:outerShdw>
                </a:effectLst>
                <a:latin typeface="+mn-lt"/>
              </a:rPr>
              <a:t> </a:t>
            </a:r>
            <a:r>
              <a:rPr lang="en-US" altLang="zh-CN" sz="2400" b="1" i="1" dirty="0" smtClean="0">
                <a:solidFill>
                  <a:srgbClr val="002060"/>
                </a:solidFill>
                <a:effectLst>
                  <a:outerShdw blurRad="38100" dist="38100" dir="2700000" algn="tl">
                    <a:srgbClr val="000000">
                      <a:alpha val="43137"/>
                    </a:srgbClr>
                  </a:outerShdw>
                </a:effectLst>
                <a:latin typeface="+mn-lt"/>
              </a:rPr>
              <a:t>the urbanization can be solved.</a:t>
            </a:r>
            <a:endParaRPr lang="en-US" altLang="zh-CN" sz="2400" b="1" i="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0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strVal val="#ppt_w*0.70"/>
                                          </p:val>
                                        </p:tav>
                                        <p:tav tm="100000">
                                          <p:val>
                                            <p:strVal val="#ppt_w"/>
                                          </p:val>
                                        </p:tav>
                                      </p:tavLst>
                                    </p:anim>
                                    <p:anim calcmode="lin" valueType="num">
                                      <p:cBhvr>
                                        <p:cTn id="8" dur="500" fill="hold"/>
                                        <p:tgtEl>
                                          <p:spTgt spid="8194"/>
                                        </p:tgtEl>
                                        <p:attrNameLst>
                                          <p:attrName>ppt_h</p:attrName>
                                        </p:attrNameLst>
                                      </p:cBhvr>
                                      <p:tavLst>
                                        <p:tav tm="0">
                                          <p:val>
                                            <p:strVal val="#ppt_h"/>
                                          </p:val>
                                        </p:tav>
                                        <p:tav tm="100000">
                                          <p:val>
                                            <p:strVal val="#ppt_h"/>
                                          </p:val>
                                        </p:tav>
                                      </p:tavLst>
                                    </p:anim>
                                    <p:animEffect transition="in" filter="fade">
                                      <p:cBhvr>
                                        <p:cTn id="9" dur="500"/>
                                        <p:tgtEl>
                                          <p:spTgt spid="8194"/>
                                        </p:tgtEl>
                                      </p:cBhvr>
                                    </p:animEffect>
                                  </p:childTnLst>
                                </p:cTn>
                              </p:par>
                            </p:childTnLst>
                          </p:cTn>
                        </p:par>
                        <p:par>
                          <p:cTn id="10" fill="hold">
                            <p:stCondLst>
                              <p:cond delay="6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620321" y="2923822"/>
            <a:ext cx="5694892" cy="621948"/>
          </a:xfrm>
        </p:spPr>
        <p:txBody>
          <a:bodyPr/>
          <a:lstStyle/>
          <a:p>
            <a:pPr algn="ctr"/>
            <a:r>
              <a:rPr lang="en-US" altLang="zh-CN" sz="2800" dirty="0" smtClean="0">
                <a:solidFill>
                  <a:srgbClr val="FFFF00"/>
                </a:solidFill>
                <a:cs typeface="Arial" pitchFamily="34" charset="0"/>
              </a:rPr>
              <a:t>The </a:t>
            </a:r>
            <a:r>
              <a:rPr lang="en-US" altLang="zh-CN" sz="2800" dirty="0">
                <a:solidFill>
                  <a:srgbClr val="FFFF00"/>
                </a:solidFill>
                <a:cs typeface="Arial" pitchFamily="34" charset="0"/>
              </a:rPr>
              <a:t>concept of smart city</a:t>
            </a:r>
            <a:endParaRPr lang="zh-CN" altLang="zh-CN" sz="2800" dirty="0">
              <a:solidFill>
                <a:srgbClr val="FFFF00"/>
              </a:solidFill>
              <a:cs typeface="Arial" pitchFamily="34" charset="0"/>
            </a:endParaRPr>
          </a:p>
        </p:txBody>
      </p:sp>
      <p:sp>
        <p:nvSpPr>
          <p:cNvPr id="6147" name="Rectangle 3"/>
          <p:cNvSpPr>
            <a:spLocks noGrp="1" noChangeArrowheads="1"/>
          </p:cNvSpPr>
          <p:nvPr>
            <p:ph type="subTitle" idx="1"/>
          </p:nvPr>
        </p:nvSpPr>
        <p:spPr>
          <a:xfrm>
            <a:off x="275519" y="329142"/>
            <a:ext cx="8529816" cy="2199566"/>
          </a:xfrm>
        </p:spPr>
        <p:txBody>
          <a:bodyPr/>
          <a:lstStyle/>
          <a:p>
            <a:pPr>
              <a:buFont typeface="Arial" pitchFamily="34" charset="0"/>
              <a:buChar char="•"/>
            </a:pPr>
            <a:r>
              <a:rPr lang="en-US" altLang="zh-CN" sz="2000" b="1" dirty="0" smtClean="0">
                <a:effectLst>
                  <a:outerShdw blurRad="38100" dist="38100" dir="2700000" algn="tl">
                    <a:srgbClr val="000000">
                      <a:alpha val="43137"/>
                    </a:srgbClr>
                  </a:outerShdw>
                </a:effectLst>
              </a:rPr>
              <a:t>Smart City is the product of accelerated development of the new generation information technology and knowledge-based economy;</a:t>
            </a:r>
          </a:p>
          <a:p>
            <a:pPr>
              <a:lnSpc>
                <a:spcPct val="90000"/>
              </a:lnSpc>
              <a:buFont typeface="Arial" pitchFamily="34" charset="0"/>
              <a:buChar char="•"/>
            </a:pPr>
            <a:r>
              <a:rPr lang="en-US" altLang="zh-CN" sz="2000" b="1" dirty="0" smtClean="0">
                <a:solidFill>
                  <a:srgbClr val="FFC000"/>
                </a:solidFill>
                <a:effectLst>
                  <a:outerShdw blurRad="38100" dist="38100" dir="2700000" algn="tl">
                    <a:srgbClr val="000000">
                      <a:alpha val="43137"/>
                    </a:srgbClr>
                  </a:outerShdw>
                </a:effectLst>
              </a:rPr>
              <a:t>Based on the network combination of the Internet, telecommunications network, broadcast network, wireless broadband network and other networks,IoT technology as the core.</a:t>
            </a:r>
          </a:p>
          <a:p>
            <a:pPr>
              <a:lnSpc>
                <a:spcPct val="90000"/>
              </a:lnSpc>
              <a:buFont typeface="Arial" pitchFamily="34" charset="0"/>
              <a:buChar char="•"/>
            </a:pPr>
            <a:r>
              <a:rPr lang="en-US" altLang="zh-CN" sz="2000" b="1" dirty="0" smtClean="0">
                <a:solidFill>
                  <a:srgbClr val="FFC000"/>
                </a:solidFill>
                <a:effectLst>
                  <a:outerShdw blurRad="38100" dist="38100" dir="2700000" algn="tl">
                    <a:srgbClr val="000000">
                      <a:alpha val="43137"/>
                    </a:srgbClr>
                  </a:outerShdw>
                </a:effectLst>
              </a:rPr>
              <a:t>Main features</a:t>
            </a:r>
            <a:r>
              <a:rPr lang="en-US" altLang="zh-CN" sz="2000" dirty="0" smtClean="0">
                <a:solidFill>
                  <a:srgbClr val="FFC000"/>
                </a:solidFill>
                <a:effectLst>
                  <a:outerShdw blurRad="38100" dist="38100" dir="2700000" algn="tl">
                    <a:srgbClr val="000000">
                      <a:alpha val="43137"/>
                    </a:srgbClr>
                  </a:outerShdw>
                </a:effectLst>
              </a:rPr>
              <a:t> </a:t>
            </a:r>
            <a:r>
              <a:rPr lang="en-US" altLang="zh-CN" sz="2000" b="1" dirty="0" smtClean="0">
                <a:effectLst>
                  <a:outerShdw blurRad="38100" dist="38100" dir="2700000" algn="tl">
                    <a:srgbClr val="000000">
                      <a:alpha val="43137"/>
                    </a:srgbClr>
                  </a:outerShdw>
                </a:effectLst>
              </a:rPr>
              <a:t>including a high degree of information technology integration, comprehensive application of information resources.</a:t>
            </a:r>
          </a:p>
          <a:p>
            <a:pPr>
              <a:lnSpc>
                <a:spcPct val="90000"/>
              </a:lnSpc>
            </a:pPr>
            <a:endParaRPr lang="en-US" altLang="zh-CN" sz="2000" b="1" dirty="0" smtClean="0">
              <a:solidFill>
                <a:srgbClr val="FF3300"/>
              </a:solidFill>
            </a:endParaRPr>
          </a:p>
          <a:p>
            <a:pPr>
              <a:buFont typeface="Arial" pitchFamily="34" charset="0"/>
              <a:buChar char="•"/>
            </a:pPr>
            <a:endParaRPr lang="zh-CN" altLang="zh-CN"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4"/>
          <p:cNvGrpSpPr>
            <a:grpSpLocks/>
          </p:cNvGrpSpPr>
          <p:nvPr/>
        </p:nvGrpSpPr>
        <p:grpSpPr bwMode="auto">
          <a:xfrm>
            <a:off x="4316237" y="2476676"/>
            <a:ext cx="1503363" cy="1538287"/>
            <a:chOff x="0" y="0"/>
            <a:chExt cx="1502821" cy="1539153"/>
          </a:xfrm>
        </p:grpSpPr>
        <p:grpSp>
          <p:nvGrpSpPr>
            <p:cNvPr id="10245" name="Group 5"/>
            <p:cNvGrpSpPr>
              <a:grpSpLocks/>
            </p:cNvGrpSpPr>
            <p:nvPr/>
          </p:nvGrpSpPr>
          <p:grpSpPr bwMode="auto">
            <a:xfrm>
              <a:off x="0" y="0"/>
              <a:ext cx="1502821" cy="1539153"/>
              <a:chOff x="0" y="0"/>
              <a:chExt cx="1444904" cy="1444905"/>
            </a:xfrm>
          </p:grpSpPr>
          <p:grpSp>
            <p:nvGrpSpPr>
              <p:cNvPr id="10246" name="Group 6"/>
              <p:cNvGrpSpPr>
                <a:grpSpLocks/>
              </p:cNvGrpSpPr>
              <p:nvPr/>
            </p:nvGrpSpPr>
            <p:grpSpPr bwMode="auto">
              <a:xfrm>
                <a:off x="-61885" y="-42528"/>
                <a:ext cx="1564341" cy="1574634"/>
                <a:chOff x="0" y="0"/>
                <a:chExt cx="1627632" cy="1676400"/>
              </a:xfrm>
            </p:grpSpPr>
            <p:pic>
              <p:nvPicPr>
                <p:cNvPr id="10247" name="Oval 93"/>
                <p:cNvPicPr>
                  <a:picLocks noChangeArrowheads="1"/>
                </p:cNvPicPr>
                <p:nvPr/>
              </p:nvPicPr>
              <p:blipFill>
                <a:blip r:embed="rId2"/>
                <a:srcRect/>
                <a:stretch>
                  <a:fillRect/>
                </a:stretch>
              </p:blipFill>
              <p:spPr bwMode="auto">
                <a:xfrm>
                  <a:off x="0" y="0"/>
                  <a:ext cx="1627632" cy="1676400"/>
                </a:xfrm>
                <a:prstGeom prst="rect">
                  <a:avLst/>
                </a:prstGeom>
                <a:noFill/>
                <a:ln w="9525">
                  <a:noFill/>
                  <a:miter lim="800000"/>
                  <a:headEnd/>
                  <a:tailEnd/>
                </a:ln>
              </p:spPr>
            </p:pic>
            <p:sp>
              <p:nvSpPr>
                <p:cNvPr id="10248" name="Text Box 8"/>
                <p:cNvSpPr txBox="1">
                  <a:spLocks noChangeArrowheads="1"/>
                </p:cNvSpPr>
                <p:nvPr/>
              </p:nvSpPr>
              <p:spPr bwMode="auto">
                <a:xfrm>
                  <a:off x="284552" y="270553"/>
                  <a:ext cx="1063037" cy="1087733"/>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10249" name="Group 9"/>
              <p:cNvGrpSpPr>
                <a:grpSpLocks/>
              </p:cNvGrpSpPr>
              <p:nvPr/>
            </p:nvGrpSpPr>
            <p:grpSpPr bwMode="auto">
              <a:xfrm>
                <a:off x="-9155" y="9006"/>
                <a:ext cx="1370995" cy="1368500"/>
                <a:chOff x="0" y="0"/>
                <a:chExt cx="1426464" cy="1456944"/>
              </a:xfrm>
            </p:grpSpPr>
            <p:pic>
              <p:nvPicPr>
                <p:cNvPr id="10250" name="Oval 94"/>
                <p:cNvPicPr>
                  <a:picLocks noChangeAspect="1" noChangeArrowheads="1"/>
                </p:cNvPicPr>
                <p:nvPr/>
              </p:nvPicPr>
              <p:blipFill>
                <a:blip r:embed="rId3"/>
                <a:srcRect/>
                <a:stretch>
                  <a:fillRect/>
                </a:stretch>
              </p:blipFill>
              <p:spPr bwMode="auto">
                <a:xfrm>
                  <a:off x="0" y="0"/>
                  <a:ext cx="1426464" cy="1456944"/>
                </a:xfrm>
                <a:prstGeom prst="rect">
                  <a:avLst/>
                </a:prstGeom>
                <a:noFill/>
                <a:ln w="9525">
                  <a:noFill/>
                  <a:miter lim="800000"/>
                  <a:headEnd/>
                  <a:tailEnd/>
                </a:ln>
              </p:spPr>
            </p:pic>
            <p:sp>
              <p:nvSpPr>
                <p:cNvPr id="10251" name="Text Box 11"/>
                <p:cNvSpPr txBox="1">
                  <a:spLocks noChangeArrowheads="1"/>
                </p:cNvSpPr>
                <p:nvPr/>
              </p:nvSpPr>
              <p:spPr bwMode="auto">
                <a:xfrm>
                  <a:off x="259556" y="235336"/>
                  <a:ext cx="915986" cy="937313"/>
                </a:xfrm>
                <a:prstGeom prst="rect">
                  <a:avLst/>
                </a:prstGeom>
                <a:noFill/>
                <a:ln w="9525">
                  <a:noFill/>
                  <a:miter lim="800000"/>
                  <a:headEnd/>
                  <a:tailEnd/>
                </a:ln>
              </p:spPr>
              <p:txBody>
                <a:bodyPr wrap="none" anchor="ctr"/>
                <a:lstStyle/>
                <a:p>
                  <a:pPr algn="ctr" eaLnBrk="0" hangingPunct="0"/>
                  <a:endParaRPr lang="zh-CN" altLang="en-US" b="1">
                    <a:latin typeface="Calibri" pitchFamily="34" charset="0"/>
                    <a:ea typeface="微软雅黑" pitchFamily="34" charset="-122"/>
                  </a:endParaRPr>
                </a:p>
              </p:txBody>
            </p:sp>
          </p:grpSp>
        </p:grpSp>
        <p:sp>
          <p:nvSpPr>
            <p:cNvPr id="10252" name="Text Box 18"/>
            <p:cNvSpPr txBox="1">
              <a:spLocks noChangeArrowheads="1"/>
            </p:cNvSpPr>
            <p:nvPr/>
          </p:nvSpPr>
          <p:spPr bwMode="auto">
            <a:xfrm>
              <a:off x="108874" y="289233"/>
              <a:ext cx="1194989" cy="831465"/>
            </a:xfrm>
            <a:prstGeom prst="rect">
              <a:avLst/>
            </a:prstGeom>
            <a:noFill/>
            <a:ln w="9525">
              <a:noFill/>
              <a:miter lim="800000"/>
              <a:headEnd/>
              <a:tailEnd/>
            </a:ln>
          </p:spPr>
          <p:txBody>
            <a:bodyPr>
              <a:spAutoFit/>
            </a:bodyPr>
            <a:lstStyle/>
            <a:p>
              <a:pPr algn="ctr"/>
              <a:r>
                <a:rPr lang="en-US" sz="2400" b="1" i="1" dirty="0" smtClean="0">
                  <a:solidFill>
                    <a:srgbClr val="002060"/>
                  </a:solidFill>
                  <a:effectLst>
                    <a:outerShdw blurRad="38100" dist="38100" dir="2700000" algn="tl">
                      <a:srgbClr val="000000">
                        <a:alpha val="43137"/>
                      </a:srgbClr>
                    </a:outerShdw>
                  </a:effectLst>
                  <a:latin typeface="+mj-lt"/>
                  <a:ea typeface="微软雅黑" pitchFamily="34" charset="-122"/>
                </a:rPr>
                <a:t>Smart City</a:t>
              </a:r>
              <a:endParaRPr lang="en-US" sz="2400" b="1" i="1" dirty="0">
                <a:solidFill>
                  <a:srgbClr val="002060"/>
                </a:solidFill>
                <a:effectLst>
                  <a:outerShdw blurRad="38100" dist="38100" dir="2700000" algn="tl">
                    <a:srgbClr val="000000">
                      <a:alpha val="43137"/>
                    </a:srgbClr>
                  </a:outerShdw>
                </a:effectLst>
                <a:latin typeface="+mj-lt"/>
                <a:ea typeface="微软雅黑" pitchFamily="34" charset="-122"/>
              </a:endParaRPr>
            </a:p>
          </p:txBody>
        </p:sp>
      </p:grpSp>
      <p:grpSp>
        <p:nvGrpSpPr>
          <p:cNvPr id="10253" name="Group 13"/>
          <p:cNvGrpSpPr>
            <a:grpSpLocks/>
          </p:cNvGrpSpPr>
          <p:nvPr/>
        </p:nvGrpSpPr>
        <p:grpSpPr bwMode="auto">
          <a:xfrm rot="696823">
            <a:off x="2887486" y="1101368"/>
            <a:ext cx="2657475" cy="1065213"/>
            <a:chOff x="0" y="0"/>
            <a:chExt cx="2657252" cy="1065383"/>
          </a:xfrm>
        </p:grpSpPr>
        <p:grpSp>
          <p:nvGrpSpPr>
            <p:cNvPr id="10254" name="Group 14"/>
            <p:cNvGrpSpPr>
              <a:grpSpLocks/>
            </p:cNvGrpSpPr>
            <p:nvPr/>
          </p:nvGrpSpPr>
          <p:grpSpPr bwMode="auto">
            <a:xfrm>
              <a:off x="0" y="0"/>
              <a:ext cx="2657252" cy="1065383"/>
              <a:chOff x="0" y="0"/>
              <a:chExt cx="2864440" cy="1121344"/>
            </a:xfrm>
          </p:grpSpPr>
          <p:grpSp>
            <p:nvGrpSpPr>
              <p:cNvPr id="10255" name="Group 15"/>
              <p:cNvGrpSpPr>
                <a:grpSpLocks/>
              </p:cNvGrpSpPr>
              <p:nvPr/>
            </p:nvGrpSpPr>
            <p:grpSpPr bwMode="auto">
              <a:xfrm>
                <a:off x="0" y="0"/>
                <a:ext cx="2864440" cy="1121344"/>
                <a:chOff x="0" y="0"/>
                <a:chExt cx="2864440" cy="1121344"/>
              </a:xfrm>
            </p:grpSpPr>
            <p:grpSp>
              <p:nvGrpSpPr>
                <p:cNvPr id="10256" name="Group 16"/>
                <p:cNvGrpSpPr>
                  <a:grpSpLocks/>
                </p:cNvGrpSpPr>
                <p:nvPr/>
              </p:nvGrpSpPr>
              <p:grpSpPr bwMode="auto">
                <a:xfrm>
                  <a:off x="1746590" y="134494"/>
                  <a:ext cx="900194" cy="879160"/>
                  <a:chOff x="0" y="0"/>
                  <a:chExt cx="835152" cy="835152"/>
                </a:xfrm>
              </p:grpSpPr>
              <p:pic>
                <p:nvPicPr>
                  <p:cNvPr id="10257" name="AutoShape 73"/>
                  <p:cNvPicPr>
                    <a:picLocks noChangeArrowheads="1"/>
                  </p:cNvPicPr>
                  <p:nvPr/>
                </p:nvPicPr>
                <p:blipFill>
                  <a:blip r:embed="rId4"/>
                  <a:srcRect/>
                  <a:stretch>
                    <a:fillRect/>
                  </a:stretch>
                </p:blipFill>
                <p:spPr bwMode="auto">
                  <a:xfrm>
                    <a:off x="0" y="0"/>
                    <a:ext cx="835152" cy="835152"/>
                  </a:xfrm>
                  <a:prstGeom prst="rect">
                    <a:avLst/>
                  </a:prstGeom>
                  <a:noFill/>
                  <a:ln w="9525">
                    <a:noFill/>
                    <a:miter lim="800000"/>
                    <a:headEnd/>
                    <a:tailEnd/>
                  </a:ln>
                </p:spPr>
              </p:pic>
              <p:sp>
                <p:nvSpPr>
                  <p:cNvPr id="10258" name="Text Box 18"/>
                  <p:cNvSpPr txBox="1">
                    <a:spLocks noChangeArrowheads="1"/>
                  </p:cNvSpPr>
                  <p:nvPr/>
                </p:nvSpPr>
                <p:spPr bwMode="auto">
                  <a:xfrm rot="2700000">
                    <a:off x="201324" y="71760"/>
                    <a:ext cx="433090" cy="696156"/>
                  </a:xfrm>
                  <a:prstGeom prst="rect">
                    <a:avLst/>
                  </a:prstGeom>
                  <a:noFill/>
                  <a:ln w="9525">
                    <a:noFill/>
                    <a:miter lim="800000"/>
                    <a:headEnd/>
                    <a:tailEnd/>
                  </a:ln>
                </p:spPr>
                <p:txBody>
                  <a:bodyPr/>
                  <a:lstStyle/>
                  <a:p>
                    <a:endParaRPr lang="zh-CN" altLang="en-US">
                      <a:latin typeface="Calibri" pitchFamily="34" charset="0"/>
                    </a:endParaRPr>
                  </a:p>
                </p:txBody>
              </p:sp>
            </p:grpSp>
            <p:grpSp>
              <p:nvGrpSpPr>
                <p:cNvPr id="10259" name="Group 19"/>
                <p:cNvGrpSpPr>
                  <a:grpSpLocks/>
                </p:cNvGrpSpPr>
                <p:nvPr/>
              </p:nvGrpSpPr>
              <p:grpSpPr bwMode="auto">
                <a:xfrm>
                  <a:off x="-20944" y="-19519"/>
                  <a:ext cx="2010652" cy="789319"/>
                  <a:chOff x="0" y="0"/>
                  <a:chExt cx="1865376" cy="749808"/>
                </a:xfrm>
              </p:grpSpPr>
              <p:pic>
                <p:nvPicPr>
                  <p:cNvPr id="10260" name="圆角矩形 14"/>
                  <p:cNvPicPr>
                    <a:picLocks noChangeArrowheads="1"/>
                  </p:cNvPicPr>
                  <p:nvPr/>
                </p:nvPicPr>
                <p:blipFill>
                  <a:blip r:embed="rId5"/>
                  <a:srcRect/>
                  <a:stretch>
                    <a:fillRect/>
                  </a:stretch>
                </p:blipFill>
                <p:spPr bwMode="auto">
                  <a:xfrm>
                    <a:off x="0" y="0"/>
                    <a:ext cx="1865376" cy="749808"/>
                  </a:xfrm>
                  <a:prstGeom prst="rect">
                    <a:avLst/>
                  </a:prstGeom>
                  <a:noFill/>
                  <a:ln w="9525">
                    <a:noFill/>
                    <a:miter lim="800000"/>
                    <a:headEnd/>
                    <a:tailEnd/>
                  </a:ln>
                </p:spPr>
              </p:pic>
              <p:sp>
                <p:nvSpPr>
                  <p:cNvPr id="10261" name="Text Box 21"/>
                  <p:cNvSpPr txBox="1">
                    <a:spLocks noChangeArrowheads="1"/>
                  </p:cNvSpPr>
                  <p:nvPr/>
                </p:nvSpPr>
                <p:spPr bwMode="auto">
                  <a:xfrm>
                    <a:off x="26320" y="25431"/>
                    <a:ext cx="1822960" cy="703773"/>
                  </a:xfrm>
                  <a:prstGeom prst="rect">
                    <a:avLst/>
                  </a:prstGeom>
                  <a:noFill/>
                  <a:ln w="9525">
                    <a:noFill/>
                    <a:miter lim="800000"/>
                    <a:headEnd/>
                    <a:tailEnd/>
                  </a:ln>
                </p:spPr>
                <p:txBody>
                  <a:bodyPr/>
                  <a:lstStyle/>
                  <a:p>
                    <a:endParaRPr lang="zh-CN" altLang="en-US">
                      <a:latin typeface="Calibri" pitchFamily="34" charset="0"/>
                    </a:endParaRPr>
                  </a:p>
                </p:txBody>
              </p:sp>
            </p:grpSp>
          </p:grpSp>
          <p:grpSp>
            <p:nvGrpSpPr>
              <p:cNvPr id="10262" name="Group 22"/>
              <p:cNvGrpSpPr>
                <a:grpSpLocks/>
              </p:cNvGrpSpPr>
              <p:nvPr/>
            </p:nvGrpSpPr>
            <p:grpSpPr bwMode="auto">
              <a:xfrm>
                <a:off x="1625125" y="0"/>
                <a:ext cx="756872" cy="756000"/>
                <a:chOff x="0" y="0"/>
                <a:chExt cx="1376363" cy="1374775"/>
              </a:xfrm>
            </p:grpSpPr>
            <p:grpSp>
              <p:nvGrpSpPr>
                <p:cNvPr id="10263" name="Group 23"/>
                <p:cNvGrpSpPr>
                  <a:grpSpLocks/>
                </p:cNvGrpSpPr>
                <p:nvPr/>
              </p:nvGrpSpPr>
              <p:grpSpPr bwMode="auto">
                <a:xfrm>
                  <a:off x="-125633" y="-82174"/>
                  <a:ext cx="1625042" cy="1633749"/>
                  <a:chOff x="0" y="0"/>
                  <a:chExt cx="829056" cy="853440"/>
                </a:xfrm>
              </p:grpSpPr>
              <p:pic>
                <p:nvPicPr>
                  <p:cNvPr id="10264" name="椭圆 11"/>
                  <p:cNvPicPr>
                    <a:picLocks noChangeAspect="1" noChangeArrowheads="1"/>
                  </p:cNvPicPr>
                  <p:nvPr/>
                </p:nvPicPr>
                <p:blipFill>
                  <a:blip r:embed="rId6"/>
                  <a:srcRect/>
                  <a:stretch>
                    <a:fillRect/>
                  </a:stretch>
                </p:blipFill>
                <p:spPr bwMode="auto">
                  <a:xfrm>
                    <a:off x="0" y="0"/>
                    <a:ext cx="829056" cy="853440"/>
                  </a:xfrm>
                  <a:prstGeom prst="rect">
                    <a:avLst/>
                  </a:prstGeom>
                  <a:noFill/>
                  <a:ln w="9525">
                    <a:noFill/>
                    <a:miter lim="800000"/>
                    <a:headEnd/>
                    <a:tailEnd/>
                  </a:ln>
                </p:spPr>
              </p:pic>
              <p:sp>
                <p:nvSpPr>
                  <p:cNvPr id="10265" name="Text Box 25"/>
                  <p:cNvSpPr txBox="1">
                    <a:spLocks noChangeArrowheads="1"/>
                  </p:cNvSpPr>
                  <p:nvPr/>
                </p:nvSpPr>
                <p:spPr bwMode="auto">
                  <a:xfrm>
                    <a:off x="166928" y="148098"/>
                    <a:ext cx="496520" cy="507813"/>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10266" name="Group 26"/>
                <p:cNvGrpSpPr>
                  <a:grpSpLocks/>
                </p:cNvGrpSpPr>
                <p:nvPr/>
              </p:nvGrpSpPr>
              <p:grpSpPr bwMode="auto">
                <a:xfrm>
                  <a:off x="-89787" y="-47165"/>
                  <a:ext cx="1433861" cy="1435365"/>
                  <a:chOff x="0" y="0"/>
                  <a:chExt cx="731520" cy="749808"/>
                </a:xfrm>
              </p:grpSpPr>
              <p:pic>
                <p:nvPicPr>
                  <p:cNvPr id="10267" name="椭圆 117"/>
                  <p:cNvPicPr>
                    <a:picLocks noChangeAspect="1" noChangeArrowheads="1"/>
                  </p:cNvPicPr>
                  <p:nvPr/>
                </p:nvPicPr>
                <p:blipFill>
                  <a:blip r:embed="rId7"/>
                  <a:srcRect/>
                  <a:stretch>
                    <a:fillRect/>
                  </a:stretch>
                </p:blipFill>
                <p:spPr bwMode="auto">
                  <a:xfrm>
                    <a:off x="0" y="0"/>
                    <a:ext cx="731520" cy="749808"/>
                  </a:xfrm>
                  <a:prstGeom prst="rect">
                    <a:avLst/>
                  </a:prstGeom>
                  <a:noFill/>
                  <a:ln w="9525">
                    <a:noFill/>
                    <a:miter lim="800000"/>
                    <a:headEnd/>
                    <a:tailEnd/>
                  </a:ln>
                </p:spPr>
              </p:pic>
              <p:sp>
                <p:nvSpPr>
                  <p:cNvPr id="10268" name="Text Box 28"/>
                  <p:cNvSpPr txBox="1">
                    <a:spLocks noChangeArrowheads="1"/>
                  </p:cNvSpPr>
                  <p:nvPr/>
                </p:nvSpPr>
                <p:spPr bwMode="auto">
                  <a:xfrm>
                    <a:off x="156331" y="135246"/>
                    <a:ext cx="424317" cy="434422"/>
                  </a:xfrm>
                  <a:prstGeom prst="rect">
                    <a:avLst/>
                  </a:prstGeom>
                  <a:noFill/>
                  <a:ln w="9525">
                    <a:noFill/>
                    <a:miter lim="800000"/>
                    <a:headEnd/>
                    <a:tailEnd/>
                  </a:ln>
                </p:spPr>
                <p:txBody>
                  <a:bodyPr wrap="none" anchor="ctr"/>
                  <a:lstStyle/>
                  <a:p>
                    <a:pPr algn="ctr" eaLnBrk="0" hangingPunct="0"/>
                    <a:endParaRPr lang="zh-CN" altLang="en-US" b="1">
                      <a:latin typeface="Calibri" pitchFamily="34" charset="0"/>
                      <a:ea typeface="微软雅黑" pitchFamily="34" charset="-122"/>
                    </a:endParaRPr>
                  </a:p>
                </p:txBody>
              </p:sp>
            </p:grpSp>
          </p:grpSp>
        </p:grpSp>
        <p:sp>
          <p:nvSpPr>
            <p:cNvPr id="10269" name="Text Box 18"/>
            <p:cNvSpPr txBox="1">
              <a:spLocks noChangeArrowheads="1"/>
            </p:cNvSpPr>
            <p:nvPr/>
          </p:nvSpPr>
          <p:spPr bwMode="auto">
            <a:xfrm>
              <a:off x="35354" y="28947"/>
              <a:ext cx="1400684" cy="646434"/>
            </a:xfrm>
            <a:prstGeom prst="rect">
              <a:avLst/>
            </a:prstGeom>
            <a:noFill/>
            <a:ln w="9525">
              <a:noFill/>
              <a:miter lim="800000"/>
              <a:headEnd/>
              <a:tailEnd/>
            </a:ln>
          </p:spPr>
          <p:txBody>
            <a:bodyPr wrap="square">
              <a:spAutoFit/>
            </a:bodyPr>
            <a:lstStyle/>
            <a:p>
              <a:pPr algn="ctr">
                <a:spcBef>
                  <a:spcPct val="50000"/>
                </a:spcBef>
              </a:pPr>
              <a:r>
                <a:rPr lang="en-US" altLang="zh-CN" b="1" dirty="0" smtClean="0">
                  <a:solidFill>
                    <a:srgbClr val="FFC000"/>
                  </a:solidFill>
                  <a:effectLst>
                    <a:outerShdw blurRad="38100" dist="38100" dir="2700000" algn="tl">
                      <a:srgbClr val="000000">
                        <a:alpha val="43137"/>
                      </a:srgbClr>
                    </a:outerShdw>
                  </a:effectLst>
                  <a:latin typeface="+mj-lt"/>
                </a:rPr>
                <a:t>Smart technology</a:t>
              </a:r>
              <a:endParaRPr lang="zh-CN" altLang="en-US" b="1" dirty="0">
                <a:solidFill>
                  <a:srgbClr val="FFC000"/>
                </a:solidFill>
                <a:effectLst>
                  <a:outerShdw blurRad="38100" dist="38100" dir="2700000" algn="tl">
                    <a:srgbClr val="000000">
                      <a:alpha val="43137"/>
                    </a:srgbClr>
                  </a:outerShdw>
                </a:effectLst>
                <a:latin typeface="+mj-lt"/>
                <a:ea typeface="微软雅黑" pitchFamily="34" charset="-122"/>
              </a:endParaRPr>
            </a:p>
          </p:txBody>
        </p:sp>
      </p:grpSp>
      <p:grpSp>
        <p:nvGrpSpPr>
          <p:cNvPr id="10271" name="Group 31"/>
          <p:cNvGrpSpPr>
            <a:grpSpLocks/>
          </p:cNvGrpSpPr>
          <p:nvPr/>
        </p:nvGrpSpPr>
        <p:grpSpPr bwMode="auto">
          <a:xfrm rot="21067215">
            <a:off x="5962208" y="1901778"/>
            <a:ext cx="2476836" cy="937289"/>
            <a:chOff x="60059" y="-42182"/>
            <a:chExt cx="2477086" cy="937520"/>
          </a:xfrm>
        </p:grpSpPr>
        <p:grpSp>
          <p:nvGrpSpPr>
            <p:cNvPr id="10273" name="Group 33"/>
            <p:cNvGrpSpPr>
              <a:grpSpLocks/>
            </p:cNvGrpSpPr>
            <p:nvPr/>
          </p:nvGrpSpPr>
          <p:grpSpPr bwMode="auto">
            <a:xfrm>
              <a:off x="60059" y="-42182"/>
              <a:ext cx="2477086" cy="937520"/>
              <a:chOff x="64215" y="-44396"/>
              <a:chExt cx="2670226" cy="986764"/>
            </a:xfrm>
          </p:grpSpPr>
          <p:grpSp>
            <p:nvGrpSpPr>
              <p:cNvPr id="10274" name="Group 34"/>
              <p:cNvGrpSpPr>
                <a:grpSpLocks/>
              </p:cNvGrpSpPr>
              <p:nvPr/>
            </p:nvGrpSpPr>
            <p:grpSpPr bwMode="auto">
              <a:xfrm>
                <a:off x="64215" y="-44396"/>
                <a:ext cx="2670226" cy="986764"/>
                <a:chOff x="64215" y="-44396"/>
                <a:chExt cx="2670226" cy="986764"/>
              </a:xfrm>
            </p:grpSpPr>
            <p:grpSp>
              <p:nvGrpSpPr>
                <p:cNvPr id="10275" name="Group 35"/>
                <p:cNvGrpSpPr>
                  <a:grpSpLocks/>
                </p:cNvGrpSpPr>
                <p:nvPr/>
              </p:nvGrpSpPr>
              <p:grpSpPr bwMode="auto">
                <a:xfrm>
                  <a:off x="64215" y="-44396"/>
                  <a:ext cx="900360" cy="986764"/>
                  <a:chOff x="-26243" y="-169933"/>
                  <a:chExt cx="835152" cy="937288"/>
                </a:xfrm>
              </p:grpSpPr>
              <p:pic>
                <p:nvPicPr>
                  <p:cNvPr id="10276" name="AutoShape 67"/>
                  <p:cNvPicPr>
                    <a:picLocks noChangeArrowheads="1"/>
                  </p:cNvPicPr>
                  <p:nvPr/>
                </p:nvPicPr>
                <p:blipFill>
                  <a:blip r:embed="rId8"/>
                  <a:srcRect/>
                  <a:stretch>
                    <a:fillRect/>
                  </a:stretch>
                </p:blipFill>
                <p:spPr bwMode="auto">
                  <a:xfrm rot="1667649">
                    <a:off x="-26243" y="-169933"/>
                    <a:ext cx="835152" cy="835151"/>
                  </a:xfrm>
                  <a:prstGeom prst="rect">
                    <a:avLst/>
                  </a:prstGeom>
                  <a:noFill/>
                  <a:ln w="9525">
                    <a:noFill/>
                    <a:miter lim="800000"/>
                    <a:headEnd/>
                    <a:tailEnd/>
                  </a:ln>
                </p:spPr>
              </p:pic>
              <p:sp>
                <p:nvSpPr>
                  <p:cNvPr id="10277" name="Text Box 37"/>
                  <p:cNvSpPr txBox="1">
                    <a:spLocks noChangeArrowheads="1"/>
                  </p:cNvSpPr>
                  <p:nvPr/>
                </p:nvSpPr>
                <p:spPr bwMode="auto">
                  <a:xfrm rot="18900000">
                    <a:off x="206041" y="72317"/>
                    <a:ext cx="433090" cy="695038"/>
                  </a:xfrm>
                  <a:prstGeom prst="rect">
                    <a:avLst/>
                  </a:prstGeom>
                  <a:noFill/>
                  <a:ln w="9525">
                    <a:noFill/>
                    <a:miter lim="800000"/>
                    <a:headEnd/>
                    <a:tailEnd/>
                  </a:ln>
                </p:spPr>
                <p:txBody>
                  <a:bodyPr/>
                  <a:lstStyle/>
                  <a:p>
                    <a:endParaRPr lang="zh-CN" altLang="en-US">
                      <a:latin typeface="Calibri" pitchFamily="34" charset="0"/>
                    </a:endParaRPr>
                  </a:p>
                </p:txBody>
              </p:sp>
            </p:grpSp>
            <p:grpSp>
              <p:nvGrpSpPr>
                <p:cNvPr id="10278" name="Group 38"/>
                <p:cNvGrpSpPr>
                  <a:grpSpLocks/>
                </p:cNvGrpSpPr>
                <p:nvPr/>
              </p:nvGrpSpPr>
              <p:grpSpPr bwMode="auto">
                <a:xfrm>
                  <a:off x="716845" y="-19520"/>
                  <a:ext cx="2017596" cy="789387"/>
                  <a:chOff x="0" y="0"/>
                  <a:chExt cx="1871472" cy="749808"/>
                </a:xfrm>
              </p:grpSpPr>
              <p:pic>
                <p:nvPicPr>
                  <p:cNvPr id="10279" name="圆角矩形 54"/>
                  <p:cNvPicPr>
                    <a:picLocks noChangeArrowheads="1"/>
                  </p:cNvPicPr>
                  <p:nvPr/>
                </p:nvPicPr>
                <p:blipFill>
                  <a:blip r:embed="rId9"/>
                  <a:srcRect/>
                  <a:stretch>
                    <a:fillRect/>
                  </a:stretch>
                </p:blipFill>
                <p:spPr bwMode="auto">
                  <a:xfrm>
                    <a:off x="0" y="0"/>
                    <a:ext cx="1871472" cy="749808"/>
                  </a:xfrm>
                  <a:prstGeom prst="rect">
                    <a:avLst/>
                  </a:prstGeom>
                  <a:noFill/>
                  <a:ln w="9525">
                    <a:noFill/>
                    <a:miter lim="800000"/>
                    <a:headEnd/>
                    <a:tailEnd/>
                  </a:ln>
                </p:spPr>
              </p:pic>
              <p:sp>
                <p:nvSpPr>
                  <p:cNvPr id="10280" name="Text Box 40"/>
                  <p:cNvSpPr txBox="1">
                    <a:spLocks noChangeArrowheads="1"/>
                  </p:cNvSpPr>
                  <p:nvPr/>
                </p:nvSpPr>
                <p:spPr bwMode="auto">
                  <a:xfrm>
                    <a:off x="27272" y="25430"/>
                    <a:ext cx="1822959" cy="703772"/>
                  </a:xfrm>
                  <a:prstGeom prst="rect">
                    <a:avLst/>
                  </a:prstGeom>
                  <a:noFill/>
                  <a:ln w="9525">
                    <a:noFill/>
                    <a:miter lim="800000"/>
                    <a:headEnd/>
                    <a:tailEnd/>
                  </a:ln>
                </p:spPr>
                <p:txBody>
                  <a:bodyPr/>
                  <a:lstStyle/>
                  <a:p>
                    <a:endParaRPr lang="zh-CN" altLang="en-US">
                      <a:latin typeface="Calibri" pitchFamily="34" charset="0"/>
                    </a:endParaRPr>
                  </a:p>
                </p:txBody>
              </p:sp>
            </p:grpSp>
          </p:grpSp>
          <p:grpSp>
            <p:nvGrpSpPr>
              <p:cNvPr id="10281" name="Group 41"/>
              <p:cNvGrpSpPr>
                <a:grpSpLocks/>
              </p:cNvGrpSpPr>
              <p:nvPr/>
            </p:nvGrpSpPr>
            <p:grpSpPr bwMode="auto">
              <a:xfrm>
                <a:off x="338523" y="1"/>
                <a:ext cx="756872" cy="756000"/>
                <a:chOff x="0" y="0"/>
                <a:chExt cx="1376363" cy="1374775"/>
              </a:xfrm>
            </p:grpSpPr>
            <p:grpSp>
              <p:nvGrpSpPr>
                <p:cNvPr id="10282" name="Group 42"/>
                <p:cNvGrpSpPr>
                  <a:grpSpLocks/>
                </p:cNvGrpSpPr>
                <p:nvPr/>
              </p:nvGrpSpPr>
              <p:grpSpPr bwMode="auto">
                <a:xfrm>
                  <a:off x="-136649" y="-82181"/>
                  <a:ext cx="1637294" cy="1633890"/>
                  <a:chOff x="0" y="0"/>
                  <a:chExt cx="835152" cy="853440"/>
                </a:xfrm>
              </p:grpSpPr>
              <p:pic>
                <p:nvPicPr>
                  <p:cNvPr id="10283" name="椭圆 51"/>
                  <p:cNvPicPr>
                    <a:picLocks noChangeAspect="1" noChangeArrowheads="1"/>
                  </p:cNvPicPr>
                  <p:nvPr/>
                </p:nvPicPr>
                <p:blipFill>
                  <a:blip r:embed="rId10"/>
                  <a:srcRect/>
                  <a:stretch>
                    <a:fillRect/>
                  </a:stretch>
                </p:blipFill>
                <p:spPr bwMode="auto">
                  <a:xfrm>
                    <a:off x="0" y="0"/>
                    <a:ext cx="835152" cy="853440"/>
                  </a:xfrm>
                  <a:prstGeom prst="rect">
                    <a:avLst/>
                  </a:prstGeom>
                  <a:noFill/>
                  <a:ln w="9525">
                    <a:noFill/>
                    <a:miter lim="800000"/>
                    <a:headEnd/>
                    <a:tailEnd/>
                  </a:ln>
                </p:spPr>
              </p:pic>
              <p:sp>
                <p:nvSpPr>
                  <p:cNvPr id="10284" name="Text Box 44"/>
                  <p:cNvSpPr txBox="1">
                    <a:spLocks noChangeArrowheads="1"/>
                  </p:cNvSpPr>
                  <p:nvPr/>
                </p:nvSpPr>
                <p:spPr bwMode="auto">
                  <a:xfrm>
                    <a:off x="172516" y="148089"/>
                    <a:ext cx="496428" cy="507769"/>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10285" name="Group 45"/>
                <p:cNvGrpSpPr>
                  <a:grpSpLocks/>
                </p:cNvGrpSpPr>
                <p:nvPr/>
              </p:nvGrpSpPr>
              <p:grpSpPr bwMode="auto">
                <a:xfrm>
                  <a:off x="-88845" y="-47169"/>
                  <a:ext cx="1434126" cy="1435489"/>
                  <a:chOff x="0" y="0"/>
                  <a:chExt cx="731520" cy="749808"/>
                </a:xfrm>
              </p:grpSpPr>
              <p:pic>
                <p:nvPicPr>
                  <p:cNvPr id="10286" name="椭圆 117"/>
                  <p:cNvPicPr>
                    <a:picLocks noChangeAspect="1" noChangeArrowheads="1"/>
                  </p:cNvPicPr>
                  <p:nvPr/>
                </p:nvPicPr>
                <p:blipFill>
                  <a:blip r:embed="rId11"/>
                  <a:srcRect/>
                  <a:stretch>
                    <a:fillRect/>
                  </a:stretch>
                </p:blipFill>
                <p:spPr bwMode="auto">
                  <a:xfrm>
                    <a:off x="0" y="0"/>
                    <a:ext cx="731520" cy="749808"/>
                  </a:xfrm>
                  <a:prstGeom prst="rect">
                    <a:avLst/>
                  </a:prstGeom>
                  <a:noFill/>
                  <a:ln w="9525">
                    <a:noFill/>
                    <a:miter lim="800000"/>
                    <a:headEnd/>
                    <a:tailEnd/>
                  </a:ln>
                </p:spPr>
              </p:pic>
              <p:sp>
                <p:nvSpPr>
                  <p:cNvPr id="10287" name="Text Box 47"/>
                  <p:cNvSpPr txBox="1">
                    <a:spLocks noChangeArrowheads="1"/>
                  </p:cNvSpPr>
                  <p:nvPr/>
                </p:nvSpPr>
                <p:spPr bwMode="auto">
                  <a:xfrm>
                    <a:off x="154961" y="135231"/>
                    <a:ext cx="425546" cy="434368"/>
                  </a:xfrm>
                  <a:prstGeom prst="rect">
                    <a:avLst/>
                  </a:prstGeom>
                  <a:noFill/>
                  <a:ln w="9525">
                    <a:noFill/>
                    <a:miter lim="800000"/>
                    <a:headEnd/>
                    <a:tailEnd/>
                  </a:ln>
                </p:spPr>
                <p:txBody>
                  <a:bodyPr wrap="none" anchor="ctr"/>
                  <a:lstStyle/>
                  <a:p>
                    <a:pPr algn="ctr" eaLnBrk="0" hangingPunct="0"/>
                    <a:endParaRPr lang="zh-CN" altLang="en-US" b="1">
                      <a:latin typeface="Calibri" pitchFamily="34" charset="0"/>
                      <a:ea typeface="微软雅黑" pitchFamily="34" charset="-122"/>
                    </a:endParaRPr>
                  </a:p>
                </p:txBody>
              </p:sp>
            </p:grpSp>
          </p:grpSp>
        </p:grpSp>
        <p:sp>
          <p:nvSpPr>
            <p:cNvPr id="10289" name="Text Box 18"/>
            <p:cNvSpPr txBox="1">
              <a:spLocks noChangeArrowheads="1"/>
            </p:cNvSpPr>
            <p:nvPr/>
          </p:nvSpPr>
          <p:spPr bwMode="auto">
            <a:xfrm>
              <a:off x="1063057" y="40222"/>
              <a:ext cx="1444695" cy="646490"/>
            </a:xfrm>
            <a:prstGeom prst="rect">
              <a:avLst/>
            </a:prstGeom>
            <a:noFill/>
            <a:ln w="9525">
              <a:noFill/>
              <a:miter lim="800000"/>
              <a:headEnd/>
              <a:tailEnd/>
            </a:ln>
          </p:spPr>
          <p:txBody>
            <a:bodyPr>
              <a:spAutoFit/>
            </a:bodyPr>
            <a:lstStyle/>
            <a:p>
              <a:pPr algn="ctr">
                <a:spcBef>
                  <a:spcPct val="50000"/>
                </a:spcBef>
              </a:pPr>
              <a:r>
                <a:rPr lang="en-US" altLang="zh-CN" b="1" dirty="0" smtClean="0">
                  <a:solidFill>
                    <a:srgbClr val="FFC000"/>
                  </a:solidFill>
                  <a:effectLst>
                    <a:outerShdw blurRad="38100" dist="38100" dir="2700000" algn="tl">
                      <a:srgbClr val="000000">
                        <a:alpha val="43137"/>
                      </a:srgbClr>
                    </a:outerShdw>
                  </a:effectLst>
                  <a:latin typeface="+mj-lt"/>
                </a:rPr>
                <a:t>Smart </a:t>
              </a:r>
              <a:r>
                <a:rPr lang="en-US" altLang="zh-CN" b="1" dirty="0">
                  <a:solidFill>
                    <a:srgbClr val="FFC000"/>
                  </a:solidFill>
                  <a:effectLst>
                    <a:outerShdw blurRad="38100" dist="38100" dir="2700000" algn="tl">
                      <a:srgbClr val="000000">
                        <a:alpha val="43137"/>
                      </a:srgbClr>
                    </a:outerShdw>
                  </a:effectLst>
                  <a:latin typeface="+mj-lt"/>
                </a:rPr>
                <a:t>management</a:t>
              </a:r>
              <a:endParaRPr lang="zh-CN" altLang="en-US" b="1" dirty="0">
                <a:solidFill>
                  <a:srgbClr val="FFC000"/>
                </a:solidFill>
                <a:effectLst>
                  <a:outerShdw blurRad="38100" dist="38100" dir="2700000" algn="tl">
                    <a:srgbClr val="000000">
                      <a:alpha val="43137"/>
                    </a:srgbClr>
                  </a:outerShdw>
                </a:effectLst>
                <a:latin typeface="+mj-lt"/>
              </a:endParaRPr>
            </a:p>
          </p:txBody>
        </p:sp>
      </p:grpSp>
      <p:grpSp>
        <p:nvGrpSpPr>
          <p:cNvPr id="10290" name="Group 50"/>
          <p:cNvGrpSpPr>
            <a:grpSpLocks/>
          </p:cNvGrpSpPr>
          <p:nvPr/>
        </p:nvGrpSpPr>
        <p:grpSpPr bwMode="auto">
          <a:xfrm rot="1805350">
            <a:off x="5621892" y="4080184"/>
            <a:ext cx="2643413" cy="1042416"/>
            <a:chOff x="4220" y="-93407"/>
            <a:chExt cx="2643679" cy="1043256"/>
          </a:xfrm>
        </p:grpSpPr>
        <p:grpSp>
          <p:nvGrpSpPr>
            <p:cNvPr id="10292" name="Group 52"/>
            <p:cNvGrpSpPr>
              <a:grpSpLocks/>
            </p:cNvGrpSpPr>
            <p:nvPr/>
          </p:nvGrpSpPr>
          <p:grpSpPr bwMode="auto">
            <a:xfrm>
              <a:off x="4220" y="-93407"/>
              <a:ext cx="2643679" cy="1043256"/>
              <a:chOff x="4549" y="-98313"/>
              <a:chExt cx="2849807" cy="1098054"/>
            </a:xfrm>
          </p:grpSpPr>
          <p:grpSp>
            <p:nvGrpSpPr>
              <p:cNvPr id="10293" name="Group 53"/>
              <p:cNvGrpSpPr>
                <a:grpSpLocks/>
              </p:cNvGrpSpPr>
              <p:nvPr/>
            </p:nvGrpSpPr>
            <p:grpSpPr bwMode="auto">
              <a:xfrm>
                <a:off x="4549" y="-98313"/>
                <a:ext cx="2849807" cy="1098054"/>
                <a:chOff x="4549" y="-98313"/>
                <a:chExt cx="2849807" cy="1098054"/>
              </a:xfrm>
            </p:grpSpPr>
            <p:grpSp>
              <p:nvGrpSpPr>
                <p:cNvPr id="10294" name="Group 54"/>
                <p:cNvGrpSpPr>
                  <a:grpSpLocks/>
                </p:cNvGrpSpPr>
                <p:nvPr/>
              </p:nvGrpSpPr>
              <p:grpSpPr bwMode="auto">
                <a:xfrm>
                  <a:off x="4549" y="-98313"/>
                  <a:ext cx="860928" cy="1098054"/>
                  <a:chOff x="20539" y="-77139"/>
                  <a:chExt cx="798576" cy="1042416"/>
                </a:xfrm>
              </p:grpSpPr>
              <p:pic>
                <p:nvPicPr>
                  <p:cNvPr id="10295" name="AutoShape 49"/>
                  <p:cNvPicPr>
                    <a:picLocks noChangeArrowheads="1"/>
                  </p:cNvPicPr>
                  <p:nvPr/>
                </p:nvPicPr>
                <p:blipFill>
                  <a:blip r:embed="rId12"/>
                  <a:srcRect/>
                  <a:stretch>
                    <a:fillRect/>
                  </a:stretch>
                </p:blipFill>
                <p:spPr bwMode="auto">
                  <a:xfrm rot="757426">
                    <a:off x="20539" y="-77139"/>
                    <a:ext cx="798576" cy="1042416"/>
                  </a:xfrm>
                  <a:prstGeom prst="rect">
                    <a:avLst/>
                  </a:prstGeom>
                  <a:noFill/>
                  <a:ln w="9525">
                    <a:noFill/>
                    <a:miter lim="800000"/>
                    <a:headEnd/>
                    <a:tailEnd/>
                  </a:ln>
                </p:spPr>
              </p:pic>
              <p:sp>
                <p:nvSpPr>
                  <p:cNvPr id="10296" name="Text Box 56"/>
                  <p:cNvSpPr txBox="1">
                    <a:spLocks noChangeArrowheads="1"/>
                  </p:cNvSpPr>
                  <p:nvPr/>
                </p:nvSpPr>
                <p:spPr bwMode="auto">
                  <a:xfrm>
                    <a:off x="385466" y="165912"/>
                    <a:ext cx="399204" cy="711799"/>
                  </a:xfrm>
                  <a:prstGeom prst="rect">
                    <a:avLst/>
                  </a:prstGeom>
                  <a:noFill/>
                  <a:ln w="9525">
                    <a:noFill/>
                    <a:miter lim="800000"/>
                    <a:headEnd/>
                    <a:tailEnd/>
                  </a:ln>
                </p:spPr>
                <p:txBody>
                  <a:bodyPr/>
                  <a:lstStyle/>
                  <a:p>
                    <a:endParaRPr lang="zh-CN" altLang="en-US">
                      <a:latin typeface="Calibri" pitchFamily="34" charset="0"/>
                    </a:endParaRPr>
                  </a:p>
                </p:txBody>
              </p:sp>
            </p:grpSp>
            <p:grpSp>
              <p:nvGrpSpPr>
                <p:cNvPr id="10297" name="Group 57"/>
                <p:cNvGrpSpPr>
                  <a:grpSpLocks/>
                </p:cNvGrpSpPr>
                <p:nvPr/>
              </p:nvGrpSpPr>
              <p:grpSpPr bwMode="auto">
                <a:xfrm>
                  <a:off x="843334" y="137056"/>
                  <a:ext cx="2011022" cy="848291"/>
                  <a:chOff x="0" y="0"/>
                  <a:chExt cx="1865376" cy="805309"/>
                </a:xfrm>
              </p:grpSpPr>
              <p:pic>
                <p:nvPicPr>
                  <p:cNvPr id="10298" name="圆角矩形 47"/>
                  <p:cNvPicPr>
                    <a:picLocks noChangeArrowheads="1"/>
                  </p:cNvPicPr>
                  <p:nvPr/>
                </p:nvPicPr>
                <p:blipFill>
                  <a:blip r:embed="rId13"/>
                  <a:srcRect/>
                  <a:stretch>
                    <a:fillRect/>
                  </a:stretch>
                </p:blipFill>
                <p:spPr bwMode="auto">
                  <a:xfrm>
                    <a:off x="0" y="0"/>
                    <a:ext cx="1865376" cy="749808"/>
                  </a:xfrm>
                  <a:prstGeom prst="rect">
                    <a:avLst/>
                  </a:prstGeom>
                  <a:noFill/>
                  <a:ln w="9525">
                    <a:noFill/>
                    <a:miter lim="800000"/>
                    <a:headEnd/>
                    <a:tailEnd/>
                  </a:ln>
                </p:spPr>
              </p:pic>
              <p:sp>
                <p:nvSpPr>
                  <p:cNvPr id="10299" name="Text Box 59"/>
                  <p:cNvSpPr txBox="1">
                    <a:spLocks noChangeArrowheads="1"/>
                  </p:cNvSpPr>
                  <p:nvPr/>
                </p:nvSpPr>
                <p:spPr bwMode="auto">
                  <a:xfrm>
                    <a:off x="4207" y="99980"/>
                    <a:ext cx="1822930" cy="705329"/>
                  </a:xfrm>
                  <a:prstGeom prst="rect">
                    <a:avLst/>
                  </a:prstGeom>
                  <a:noFill/>
                  <a:ln w="9525">
                    <a:noFill/>
                    <a:miter lim="800000"/>
                    <a:headEnd/>
                    <a:tailEnd/>
                  </a:ln>
                </p:spPr>
                <p:txBody>
                  <a:bodyPr/>
                  <a:lstStyle/>
                  <a:p>
                    <a:endParaRPr lang="zh-CN" altLang="en-US">
                      <a:latin typeface="Calibri" pitchFamily="34" charset="0"/>
                    </a:endParaRPr>
                  </a:p>
                </p:txBody>
              </p:sp>
            </p:grpSp>
          </p:grpSp>
          <p:grpSp>
            <p:nvGrpSpPr>
              <p:cNvPr id="10300" name="Group 60"/>
              <p:cNvGrpSpPr>
                <a:grpSpLocks/>
              </p:cNvGrpSpPr>
              <p:nvPr/>
            </p:nvGrpSpPr>
            <p:grpSpPr bwMode="auto">
              <a:xfrm>
                <a:off x="473848" y="154606"/>
                <a:ext cx="756872" cy="756000"/>
                <a:chOff x="0" y="0"/>
                <a:chExt cx="1376363" cy="1374775"/>
              </a:xfrm>
            </p:grpSpPr>
            <p:grpSp>
              <p:nvGrpSpPr>
                <p:cNvPr id="10301" name="Group 61"/>
                <p:cNvGrpSpPr>
                  <a:grpSpLocks/>
                </p:cNvGrpSpPr>
                <p:nvPr/>
              </p:nvGrpSpPr>
              <p:grpSpPr bwMode="auto">
                <a:xfrm>
                  <a:off x="-128815" y="-78624"/>
                  <a:ext cx="1625343" cy="1623125"/>
                  <a:chOff x="0" y="0"/>
                  <a:chExt cx="829056" cy="847344"/>
                </a:xfrm>
              </p:grpSpPr>
              <p:pic>
                <p:nvPicPr>
                  <p:cNvPr id="10302" name="椭圆 42"/>
                  <p:cNvPicPr>
                    <a:picLocks noChangeAspect="1" noChangeArrowheads="1"/>
                  </p:cNvPicPr>
                  <p:nvPr/>
                </p:nvPicPr>
                <p:blipFill>
                  <a:blip r:embed="rId14"/>
                  <a:srcRect/>
                  <a:stretch>
                    <a:fillRect/>
                  </a:stretch>
                </p:blipFill>
                <p:spPr bwMode="auto">
                  <a:xfrm>
                    <a:off x="0" y="0"/>
                    <a:ext cx="829056" cy="847344"/>
                  </a:xfrm>
                  <a:prstGeom prst="rect">
                    <a:avLst/>
                  </a:prstGeom>
                  <a:noFill/>
                  <a:ln w="9525">
                    <a:noFill/>
                    <a:miter lim="800000"/>
                    <a:headEnd/>
                    <a:tailEnd/>
                  </a:ln>
                </p:spPr>
              </p:pic>
              <p:sp>
                <p:nvSpPr>
                  <p:cNvPr id="10303" name="Text Box 63"/>
                  <p:cNvSpPr txBox="1">
                    <a:spLocks noChangeArrowheads="1"/>
                  </p:cNvSpPr>
                  <p:nvPr/>
                </p:nvSpPr>
                <p:spPr bwMode="auto">
                  <a:xfrm>
                    <a:off x="168520" y="146149"/>
                    <a:ext cx="496428" cy="507486"/>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10304" name="Group 64"/>
                <p:cNvGrpSpPr>
                  <a:grpSpLocks/>
                </p:cNvGrpSpPr>
                <p:nvPr/>
              </p:nvGrpSpPr>
              <p:grpSpPr bwMode="auto">
                <a:xfrm>
                  <a:off x="-92962" y="-43592"/>
                  <a:ext cx="1434126" cy="1436291"/>
                  <a:chOff x="0" y="0"/>
                  <a:chExt cx="731520" cy="749808"/>
                </a:xfrm>
              </p:grpSpPr>
              <p:pic>
                <p:nvPicPr>
                  <p:cNvPr id="10305" name="椭圆 117"/>
                  <p:cNvPicPr>
                    <a:picLocks noChangeAspect="1" noChangeArrowheads="1"/>
                  </p:cNvPicPr>
                  <p:nvPr/>
                </p:nvPicPr>
                <p:blipFill>
                  <a:blip r:embed="rId15"/>
                  <a:srcRect/>
                  <a:stretch>
                    <a:fillRect/>
                  </a:stretch>
                </p:blipFill>
                <p:spPr bwMode="auto">
                  <a:xfrm>
                    <a:off x="0" y="0"/>
                    <a:ext cx="731520" cy="749808"/>
                  </a:xfrm>
                  <a:prstGeom prst="rect">
                    <a:avLst/>
                  </a:prstGeom>
                  <a:noFill/>
                  <a:ln w="9525">
                    <a:noFill/>
                    <a:miter lim="800000"/>
                    <a:headEnd/>
                    <a:tailEnd/>
                  </a:ln>
                </p:spPr>
              </p:pic>
              <p:sp>
                <p:nvSpPr>
                  <p:cNvPr id="10306" name="Text Box 66"/>
                  <p:cNvSpPr txBox="1">
                    <a:spLocks noChangeArrowheads="1"/>
                  </p:cNvSpPr>
                  <p:nvPr/>
                </p:nvSpPr>
                <p:spPr bwMode="auto">
                  <a:xfrm>
                    <a:off x="157730" y="132876"/>
                    <a:ext cx="424316" cy="435542"/>
                  </a:xfrm>
                  <a:prstGeom prst="rect">
                    <a:avLst/>
                  </a:prstGeom>
                  <a:noFill/>
                  <a:ln w="9525">
                    <a:noFill/>
                    <a:miter lim="800000"/>
                    <a:headEnd/>
                    <a:tailEnd/>
                  </a:ln>
                </p:spPr>
                <p:txBody>
                  <a:bodyPr wrap="none" anchor="ctr"/>
                  <a:lstStyle/>
                  <a:p>
                    <a:pPr algn="ctr" eaLnBrk="0" hangingPunct="0"/>
                    <a:endParaRPr lang="zh-CN" altLang="en-US" b="1">
                      <a:latin typeface="Calibri" pitchFamily="34" charset="0"/>
                      <a:ea typeface="微软雅黑" pitchFamily="34" charset="-122"/>
                    </a:endParaRPr>
                  </a:p>
                </p:txBody>
              </p:sp>
            </p:grpSp>
          </p:grpSp>
        </p:grpSp>
        <p:sp>
          <p:nvSpPr>
            <p:cNvPr id="10308" name="Text Box 18"/>
            <p:cNvSpPr txBox="1">
              <a:spLocks noChangeArrowheads="1"/>
            </p:cNvSpPr>
            <p:nvPr/>
          </p:nvSpPr>
          <p:spPr bwMode="auto">
            <a:xfrm>
              <a:off x="1149610" y="300004"/>
              <a:ext cx="1444695" cy="369630"/>
            </a:xfrm>
            <a:prstGeom prst="rect">
              <a:avLst/>
            </a:prstGeom>
            <a:noFill/>
            <a:ln w="9525">
              <a:noFill/>
              <a:miter lim="800000"/>
              <a:headEnd/>
              <a:tailEnd/>
            </a:ln>
          </p:spPr>
          <p:txBody>
            <a:bodyPr>
              <a:spAutoFit/>
            </a:bodyPr>
            <a:lstStyle/>
            <a:p>
              <a:pPr algn="ctr">
                <a:spcBef>
                  <a:spcPct val="50000"/>
                </a:spcBef>
              </a:pPr>
              <a:r>
                <a:rPr lang="en-US" altLang="zh-CN" b="1" dirty="0" smtClean="0">
                  <a:solidFill>
                    <a:srgbClr val="FFC000"/>
                  </a:solidFill>
                  <a:effectLst>
                    <a:outerShdw blurRad="38100" dist="38100" dir="2700000" algn="tl">
                      <a:srgbClr val="000000">
                        <a:alpha val="43137"/>
                      </a:srgbClr>
                    </a:outerShdw>
                  </a:effectLst>
                  <a:latin typeface="+mj-lt"/>
                </a:rPr>
                <a:t>Smart </a:t>
              </a:r>
              <a:r>
                <a:rPr lang="en-US" altLang="zh-CN" b="1" dirty="0">
                  <a:solidFill>
                    <a:srgbClr val="FFC000"/>
                  </a:solidFill>
                  <a:effectLst>
                    <a:outerShdw blurRad="38100" dist="38100" dir="2700000" algn="tl">
                      <a:srgbClr val="000000">
                        <a:alpha val="43137"/>
                      </a:srgbClr>
                    </a:outerShdw>
                  </a:effectLst>
                  <a:latin typeface="+mj-lt"/>
                </a:rPr>
                <a:t>life</a:t>
              </a:r>
              <a:endParaRPr lang="zh-CN" altLang="en-US" b="1" dirty="0">
                <a:solidFill>
                  <a:srgbClr val="FFC000"/>
                </a:solidFill>
                <a:effectLst>
                  <a:outerShdw blurRad="38100" dist="38100" dir="2700000" algn="tl">
                    <a:srgbClr val="000000">
                      <a:alpha val="43137"/>
                    </a:srgbClr>
                  </a:outerShdw>
                </a:effectLst>
                <a:latin typeface="+mj-lt"/>
              </a:endParaRPr>
            </a:p>
          </p:txBody>
        </p:sp>
      </p:grpSp>
      <p:grpSp>
        <p:nvGrpSpPr>
          <p:cNvPr id="10309" name="Group 69"/>
          <p:cNvGrpSpPr>
            <a:grpSpLocks/>
          </p:cNvGrpSpPr>
          <p:nvPr/>
        </p:nvGrpSpPr>
        <p:grpSpPr bwMode="auto">
          <a:xfrm>
            <a:off x="1319566" y="2672469"/>
            <a:ext cx="2647950" cy="1011237"/>
            <a:chOff x="0" y="0"/>
            <a:chExt cx="2648248" cy="1012052"/>
          </a:xfrm>
        </p:grpSpPr>
        <p:grpSp>
          <p:nvGrpSpPr>
            <p:cNvPr id="10310" name="Group 70"/>
            <p:cNvGrpSpPr>
              <a:grpSpLocks/>
            </p:cNvGrpSpPr>
            <p:nvPr/>
          </p:nvGrpSpPr>
          <p:grpSpPr bwMode="auto">
            <a:xfrm>
              <a:off x="0" y="0"/>
              <a:ext cx="2648248" cy="1012052"/>
              <a:chOff x="0" y="0"/>
              <a:chExt cx="2854732" cy="1065211"/>
            </a:xfrm>
          </p:grpSpPr>
          <p:grpSp>
            <p:nvGrpSpPr>
              <p:cNvPr id="10311" name="Group 71"/>
              <p:cNvGrpSpPr>
                <a:grpSpLocks/>
              </p:cNvGrpSpPr>
              <p:nvPr/>
            </p:nvGrpSpPr>
            <p:grpSpPr bwMode="auto">
              <a:xfrm>
                <a:off x="0" y="0"/>
                <a:ext cx="2854732" cy="1065211"/>
                <a:chOff x="0" y="0"/>
                <a:chExt cx="2854732" cy="1065211"/>
              </a:xfrm>
            </p:grpSpPr>
            <p:grpSp>
              <p:nvGrpSpPr>
                <p:cNvPr id="10312" name="Group 72"/>
                <p:cNvGrpSpPr>
                  <a:grpSpLocks/>
                </p:cNvGrpSpPr>
                <p:nvPr/>
              </p:nvGrpSpPr>
              <p:grpSpPr bwMode="auto">
                <a:xfrm>
                  <a:off x="2008238" y="-17057"/>
                  <a:ext cx="860938" cy="1098054"/>
                  <a:chOff x="0" y="0"/>
                  <a:chExt cx="798576" cy="1042416"/>
                </a:xfrm>
              </p:grpSpPr>
              <p:pic>
                <p:nvPicPr>
                  <p:cNvPr id="10313" name="AutoShape 71"/>
                  <p:cNvPicPr>
                    <a:picLocks noChangeArrowheads="1"/>
                  </p:cNvPicPr>
                  <p:nvPr/>
                </p:nvPicPr>
                <p:blipFill>
                  <a:blip r:embed="rId16"/>
                  <a:srcRect/>
                  <a:stretch>
                    <a:fillRect/>
                  </a:stretch>
                </p:blipFill>
                <p:spPr bwMode="auto">
                  <a:xfrm>
                    <a:off x="0" y="0"/>
                    <a:ext cx="798576" cy="1042416"/>
                  </a:xfrm>
                  <a:prstGeom prst="rect">
                    <a:avLst/>
                  </a:prstGeom>
                  <a:noFill/>
                  <a:ln w="9525">
                    <a:noFill/>
                    <a:miter lim="800000"/>
                    <a:headEnd/>
                    <a:tailEnd/>
                  </a:ln>
                </p:spPr>
              </p:pic>
              <p:sp>
                <p:nvSpPr>
                  <p:cNvPr id="10314" name="Text Box 74"/>
                  <p:cNvSpPr txBox="1">
                    <a:spLocks noChangeArrowheads="1"/>
                  </p:cNvSpPr>
                  <p:nvPr/>
                </p:nvSpPr>
                <p:spPr bwMode="auto">
                  <a:xfrm>
                    <a:off x="16828" y="165912"/>
                    <a:ext cx="432406" cy="711799"/>
                  </a:xfrm>
                  <a:prstGeom prst="rect">
                    <a:avLst/>
                  </a:prstGeom>
                  <a:noFill/>
                  <a:ln w="9525">
                    <a:noFill/>
                    <a:miter lim="800000"/>
                    <a:headEnd/>
                    <a:tailEnd/>
                  </a:ln>
                </p:spPr>
                <p:txBody>
                  <a:bodyPr/>
                  <a:lstStyle/>
                  <a:p>
                    <a:endParaRPr lang="zh-CN" altLang="en-US">
                      <a:latin typeface="Calibri" pitchFamily="34" charset="0"/>
                    </a:endParaRPr>
                  </a:p>
                </p:txBody>
              </p:sp>
            </p:grpSp>
            <p:grpSp>
              <p:nvGrpSpPr>
                <p:cNvPr id="10315" name="Group 75"/>
                <p:cNvGrpSpPr>
                  <a:grpSpLocks/>
                </p:cNvGrpSpPr>
                <p:nvPr/>
              </p:nvGrpSpPr>
              <p:grpSpPr bwMode="auto">
                <a:xfrm>
                  <a:off x="-22523" y="137056"/>
                  <a:ext cx="2017618" cy="789828"/>
                  <a:chOff x="0" y="0"/>
                  <a:chExt cx="1871472" cy="749808"/>
                </a:xfrm>
              </p:grpSpPr>
              <p:pic>
                <p:nvPicPr>
                  <p:cNvPr id="10316" name="圆角矩形 21"/>
                  <p:cNvPicPr>
                    <a:picLocks noChangeArrowheads="1"/>
                  </p:cNvPicPr>
                  <p:nvPr/>
                </p:nvPicPr>
                <p:blipFill>
                  <a:blip r:embed="rId17"/>
                  <a:srcRect/>
                  <a:stretch>
                    <a:fillRect/>
                  </a:stretch>
                </p:blipFill>
                <p:spPr bwMode="auto">
                  <a:xfrm>
                    <a:off x="0" y="0"/>
                    <a:ext cx="1871472" cy="749808"/>
                  </a:xfrm>
                  <a:prstGeom prst="rect">
                    <a:avLst/>
                  </a:prstGeom>
                  <a:noFill/>
                  <a:ln w="9525">
                    <a:noFill/>
                    <a:miter lim="800000"/>
                    <a:headEnd/>
                    <a:tailEnd/>
                  </a:ln>
                </p:spPr>
              </p:pic>
              <p:sp>
                <p:nvSpPr>
                  <p:cNvPr id="10317" name="Text Box 77"/>
                  <p:cNvSpPr txBox="1">
                    <a:spLocks noChangeArrowheads="1"/>
                  </p:cNvSpPr>
                  <p:nvPr/>
                </p:nvSpPr>
                <p:spPr bwMode="auto">
                  <a:xfrm>
                    <a:off x="27796" y="22843"/>
                    <a:ext cx="1822929" cy="705329"/>
                  </a:xfrm>
                  <a:prstGeom prst="rect">
                    <a:avLst/>
                  </a:prstGeom>
                  <a:noFill/>
                  <a:ln w="9525">
                    <a:noFill/>
                    <a:miter lim="800000"/>
                    <a:headEnd/>
                    <a:tailEnd/>
                  </a:ln>
                </p:spPr>
                <p:txBody>
                  <a:bodyPr/>
                  <a:lstStyle/>
                  <a:p>
                    <a:endParaRPr lang="zh-CN" altLang="en-US">
                      <a:latin typeface="Calibri" pitchFamily="34" charset="0"/>
                    </a:endParaRPr>
                  </a:p>
                </p:txBody>
              </p:sp>
            </p:grpSp>
          </p:grpSp>
          <p:grpSp>
            <p:nvGrpSpPr>
              <p:cNvPr id="10318" name="Group 78"/>
              <p:cNvGrpSpPr>
                <a:grpSpLocks/>
              </p:cNvGrpSpPr>
              <p:nvPr/>
            </p:nvGrpSpPr>
            <p:grpSpPr bwMode="auto">
              <a:xfrm>
                <a:off x="1554768" y="111370"/>
                <a:ext cx="893798" cy="892570"/>
                <a:chOff x="-127942" y="-78624"/>
                <a:chExt cx="1625362" cy="1623125"/>
              </a:xfrm>
            </p:grpSpPr>
            <p:grpSp>
              <p:nvGrpSpPr>
                <p:cNvPr id="10319" name="Group 79"/>
                <p:cNvGrpSpPr>
                  <a:grpSpLocks/>
                </p:cNvGrpSpPr>
                <p:nvPr/>
              </p:nvGrpSpPr>
              <p:grpSpPr bwMode="auto">
                <a:xfrm>
                  <a:off x="-127942" y="-78624"/>
                  <a:ext cx="1625362" cy="1623125"/>
                  <a:chOff x="0" y="0"/>
                  <a:chExt cx="829056" cy="847344"/>
                </a:xfrm>
              </p:grpSpPr>
              <p:pic>
                <p:nvPicPr>
                  <p:cNvPr id="10320" name="椭圆 18"/>
                  <p:cNvPicPr>
                    <a:picLocks noChangeAspect="1" noChangeArrowheads="1"/>
                  </p:cNvPicPr>
                  <p:nvPr/>
                </p:nvPicPr>
                <p:blipFill>
                  <a:blip r:embed="rId18"/>
                  <a:srcRect/>
                  <a:stretch>
                    <a:fillRect/>
                  </a:stretch>
                </p:blipFill>
                <p:spPr bwMode="auto">
                  <a:xfrm>
                    <a:off x="0" y="0"/>
                    <a:ext cx="829056" cy="847344"/>
                  </a:xfrm>
                  <a:prstGeom prst="rect">
                    <a:avLst/>
                  </a:prstGeom>
                  <a:noFill/>
                  <a:ln w="9525">
                    <a:noFill/>
                    <a:miter lim="800000"/>
                    <a:headEnd/>
                    <a:tailEnd/>
                  </a:ln>
                </p:spPr>
              </p:pic>
              <p:sp>
                <p:nvSpPr>
                  <p:cNvPr id="10321" name="Text Box 81"/>
                  <p:cNvSpPr txBox="1">
                    <a:spLocks noChangeArrowheads="1"/>
                  </p:cNvSpPr>
                  <p:nvPr/>
                </p:nvSpPr>
                <p:spPr bwMode="auto">
                  <a:xfrm>
                    <a:off x="168073" y="146149"/>
                    <a:ext cx="496422" cy="507486"/>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pic>
              <p:nvPicPr>
                <p:cNvPr id="10323" name="椭圆 117"/>
                <p:cNvPicPr>
                  <a:picLocks noChangeAspect="1" noChangeArrowheads="1"/>
                </p:cNvPicPr>
                <p:nvPr/>
              </p:nvPicPr>
              <p:blipFill>
                <a:blip r:embed="rId19"/>
                <a:srcRect/>
                <a:stretch>
                  <a:fillRect/>
                </a:stretch>
              </p:blipFill>
              <p:spPr bwMode="auto">
                <a:xfrm>
                  <a:off x="-92088" y="-43592"/>
                  <a:ext cx="1434143" cy="1436291"/>
                </a:xfrm>
                <a:prstGeom prst="rect">
                  <a:avLst/>
                </a:prstGeom>
                <a:noFill/>
                <a:ln w="9525">
                  <a:noFill/>
                  <a:miter lim="800000"/>
                  <a:headEnd/>
                  <a:tailEnd/>
                </a:ln>
              </p:spPr>
            </p:pic>
          </p:grpSp>
        </p:grpSp>
        <p:sp>
          <p:nvSpPr>
            <p:cNvPr id="10325" name="Text Box 18"/>
            <p:cNvSpPr txBox="1">
              <a:spLocks noChangeArrowheads="1"/>
            </p:cNvSpPr>
            <p:nvPr/>
          </p:nvSpPr>
          <p:spPr bwMode="auto">
            <a:xfrm>
              <a:off x="45064" y="187023"/>
              <a:ext cx="1458938" cy="646852"/>
            </a:xfrm>
            <a:prstGeom prst="rect">
              <a:avLst/>
            </a:prstGeom>
            <a:noFill/>
            <a:ln w="9525">
              <a:noFill/>
              <a:miter lim="800000"/>
              <a:headEnd/>
              <a:tailEnd/>
            </a:ln>
          </p:spPr>
          <p:txBody>
            <a:bodyPr>
              <a:spAutoFit/>
            </a:bodyPr>
            <a:lstStyle/>
            <a:p>
              <a:pPr algn="ctr">
                <a:spcBef>
                  <a:spcPct val="50000"/>
                </a:spcBef>
              </a:pPr>
              <a:r>
                <a:rPr lang="en-US" altLang="zh-CN" b="1" dirty="0" smtClean="0">
                  <a:solidFill>
                    <a:srgbClr val="FFC000"/>
                  </a:solidFill>
                  <a:effectLst>
                    <a:outerShdw blurRad="38100" dist="38100" dir="2700000" algn="tl">
                      <a:srgbClr val="000000">
                        <a:alpha val="43137"/>
                      </a:srgbClr>
                    </a:outerShdw>
                  </a:effectLst>
                  <a:latin typeface="+mj-lt"/>
                </a:rPr>
                <a:t>Smart </a:t>
              </a:r>
              <a:r>
                <a:rPr lang="en-US" altLang="zh-CN" b="1" dirty="0">
                  <a:solidFill>
                    <a:srgbClr val="FFC000"/>
                  </a:solidFill>
                  <a:effectLst>
                    <a:outerShdw blurRad="38100" dist="38100" dir="2700000" algn="tl">
                      <a:srgbClr val="000000">
                        <a:alpha val="43137"/>
                      </a:srgbClr>
                    </a:outerShdw>
                  </a:effectLst>
                  <a:latin typeface="+mj-lt"/>
                </a:rPr>
                <a:t>industry</a:t>
              </a:r>
              <a:endParaRPr lang="zh-CN" altLang="en-US" b="1" dirty="0">
                <a:solidFill>
                  <a:srgbClr val="FFC000"/>
                </a:solidFill>
                <a:effectLst>
                  <a:outerShdw blurRad="38100" dist="38100" dir="2700000" algn="tl">
                    <a:srgbClr val="000000">
                      <a:alpha val="43137"/>
                    </a:srgbClr>
                  </a:outerShdw>
                </a:effectLst>
                <a:latin typeface="+mj-lt"/>
              </a:endParaRPr>
            </a:p>
          </p:txBody>
        </p:sp>
        <p:sp>
          <p:nvSpPr>
            <p:cNvPr id="10326" name="Rectangle 26"/>
            <p:cNvSpPr>
              <a:spLocks noChangeArrowheads="1"/>
            </p:cNvSpPr>
            <p:nvPr/>
          </p:nvSpPr>
          <p:spPr bwMode="auto">
            <a:xfrm>
              <a:off x="1569294" y="326515"/>
              <a:ext cx="184751" cy="308025"/>
            </a:xfrm>
            <a:prstGeom prst="rect">
              <a:avLst/>
            </a:prstGeom>
            <a:noFill/>
            <a:ln w="9525">
              <a:noFill/>
              <a:miter lim="800000"/>
              <a:headEnd/>
              <a:tailEnd/>
            </a:ln>
          </p:spPr>
          <p:txBody>
            <a:bodyPr wrap="none">
              <a:spAutoFit/>
            </a:bodyPr>
            <a:lstStyle/>
            <a:p>
              <a:pPr algn="ctr"/>
              <a:endParaRPr lang="zh-CN" altLang="en-US" sz="1400" dirty="0">
                <a:latin typeface="Calibri" pitchFamily="34" charset="0"/>
                <a:ea typeface="微软雅黑" pitchFamily="34" charset="-122"/>
              </a:endParaRPr>
            </a:p>
          </p:txBody>
        </p:sp>
      </p:grpSp>
      <p:grpSp>
        <p:nvGrpSpPr>
          <p:cNvPr id="10327" name="Group 87"/>
          <p:cNvGrpSpPr>
            <a:grpSpLocks/>
          </p:cNvGrpSpPr>
          <p:nvPr/>
        </p:nvGrpSpPr>
        <p:grpSpPr bwMode="auto">
          <a:xfrm rot="19817119">
            <a:off x="2115752" y="4322992"/>
            <a:ext cx="2520118" cy="978513"/>
            <a:chOff x="-19437" y="277505"/>
            <a:chExt cx="2520897" cy="978709"/>
          </a:xfrm>
        </p:grpSpPr>
        <p:grpSp>
          <p:nvGrpSpPr>
            <p:cNvPr id="10328" name="Group 88"/>
            <p:cNvGrpSpPr>
              <a:grpSpLocks/>
            </p:cNvGrpSpPr>
            <p:nvPr/>
          </p:nvGrpSpPr>
          <p:grpSpPr bwMode="auto">
            <a:xfrm>
              <a:off x="-19437" y="277505"/>
              <a:ext cx="2520897" cy="978709"/>
              <a:chOff x="-20953" y="292081"/>
              <a:chExt cx="2717453" cy="1030117"/>
            </a:xfrm>
          </p:grpSpPr>
          <p:grpSp>
            <p:nvGrpSpPr>
              <p:cNvPr id="10329" name="Group 89"/>
              <p:cNvGrpSpPr>
                <a:grpSpLocks/>
              </p:cNvGrpSpPr>
              <p:nvPr/>
            </p:nvGrpSpPr>
            <p:grpSpPr bwMode="auto">
              <a:xfrm>
                <a:off x="-20953" y="292081"/>
                <a:ext cx="2717453" cy="946691"/>
                <a:chOff x="-20953" y="292081"/>
                <a:chExt cx="2717453" cy="946691"/>
              </a:xfrm>
            </p:grpSpPr>
            <p:grpSp>
              <p:nvGrpSpPr>
                <p:cNvPr id="10330" name="Group 90"/>
                <p:cNvGrpSpPr>
                  <a:grpSpLocks/>
                </p:cNvGrpSpPr>
                <p:nvPr/>
              </p:nvGrpSpPr>
              <p:grpSpPr bwMode="auto">
                <a:xfrm>
                  <a:off x="1795953" y="292081"/>
                  <a:ext cx="900547" cy="894740"/>
                  <a:chOff x="51236" y="57804"/>
                  <a:chExt cx="835151" cy="849921"/>
                </a:xfrm>
              </p:grpSpPr>
              <p:pic>
                <p:nvPicPr>
                  <p:cNvPr id="10331" name="AutoShape 75"/>
                  <p:cNvPicPr>
                    <a:picLocks noChangeArrowheads="1"/>
                  </p:cNvPicPr>
                  <p:nvPr/>
                </p:nvPicPr>
                <p:blipFill>
                  <a:blip r:embed="rId20"/>
                  <a:srcRect/>
                  <a:stretch>
                    <a:fillRect/>
                  </a:stretch>
                </p:blipFill>
                <p:spPr bwMode="auto">
                  <a:xfrm rot="1008009">
                    <a:off x="51236" y="72573"/>
                    <a:ext cx="835151" cy="835152"/>
                  </a:xfrm>
                  <a:prstGeom prst="rect">
                    <a:avLst/>
                  </a:prstGeom>
                  <a:noFill/>
                  <a:ln w="9525">
                    <a:noFill/>
                    <a:miter lim="800000"/>
                    <a:headEnd/>
                    <a:tailEnd/>
                  </a:ln>
                </p:spPr>
              </p:pic>
              <p:sp>
                <p:nvSpPr>
                  <p:cNvPr id="10332" name="Text Box 92"/>
                  <p:cNvSpPr txBox="1">
                    <a:spLocks noChangeArrowheads="1"/>
                  </p:cNvSpPr>
                  <p:nvPr/>
                </p:nvSpPr>
                <p:spPr bwMode="auto">
                  <a:xfrm rot="18900000">
                    <a:off x="210973" y="57804"/>
                    <a:ext cx="413054" cy="721857"/>
                  </a:xfrm>
                  <a:prstGeom prst="rect">
                    <a:avLst/>
                  </a:prstGeom>
                  <a:noFill/>
                  <a:ln w="9525">
                    <a:noFill/>
                    <a:miter lim="800000"/>
                    <a:headEnd/>
                    <a:tailEnd/>
                  </a:ln>
                </p:spPr>
                <p:txBody>
                  <a:bodyPr/>
                  <a:lstStyle/>
                  <a:p>
                    <a:endParaRPr lang="zh-CN" altLang="en-US">
                      <a:latin typeface="Calibri" pitchFamily="34" charset="0"/>
                    </a:endParaRPr>
                  </a:p>
                </p:txBody>
              </p:sp>
            </p:grpSp>
            <p:grpSp>
              <p:nvGrpSpPr>
                <p:cNvPr id="10333" name="Group 93"/>
                <p:cNvGrpSpPr>
                  <a:grpSpLocks/>
                </p:cNvGrpSpPr>
                <p:nvPr/>
              </p:nvGrpSpPr>
              <p:grpSpPr bwMode="auto">
                <a:xfrm>
                  <a:off x="-20953" y="449423"/>
                  <a:ext cx="2011443" cy="789349"/>
                  <a:chOff x="0" y="0"/>
                  <a:chExt cx="1865376" cy="749808"/>
                </a:xfrm>
              </p:grpSpPr>
              <p:pic>
                <p:nvPicPr>
                  <p:cNvPr id="10334" name="圆角矩形 31"/>
                  <p:cNvPicPr>
                    <a:picLocks noChangeArrowheads="1"/>
                  </p:cNvPicPr>
                  <p:nvPr/>
                </p:nvPicPr>
                <p:blipFill>
                  <a:blip r:embed="rId5"/>
                  <a:srcRect/>
                  <a:stretch>
                    <a:fillRect/>
                  </a:stretch>
                </p:blipFill>
                <p:spPr bwMode="auto">
                  <a:xfrm>
                    <a:off x="0" y="0"/>
                    <a:ext cx="1865376" cy="749808"/>
                  </a:xfrm>
                  <a:prstGeom prst="rect">
                    <a:avLst/>
                  </a:prstGeom>
                  <a:noFill/>
                  <a:ln w="9525">
                    <a:noFill/>
                    <a:miter lim="800000"/>
                    <a:headEnd/>
                    <a:tailEnd/>
                  </a:ln>
                </p:spPr>
              </p:pic>
              <p:sp>
                <p:nvSpPr>
                  <p:cNvPr id="10335" name="Text Box 95"/>
                  <p:cNvSpPr txBox="1">
                    <a:spLocks noChangeArrowheads="1"/>
                  </p:cNvSpPr>
                  <p:nvPr/>
                </p:nvSpPr>
                <p:spPr bwMode="auto">
                  <a:xfrm>
                    <a:off x="26320" y="26066"/>
                    <a:ext cx="1822960" cy="703772"/>
                  </a:xfrm>
                  <a:prstGeom prst="rect">
                    <a:avLst/>
                  </a:prstGeom>
                  <a:noFill/>
                  <a:ln w="9525">
                    <a:noFill/>
                    <a:miter lim="800000"/>
                    <a:headEnd/>
                    <a:tailEnd/>
                  </a:ln>
                </p:spPr>
                <p:txBody>
                  <a:bodyPr/>
                  <a:lstStyle/>
                  <a:p>
                    <a:endParaRPr lang="zh-CN" altLang="en-US">
                      <a:latin typeface="Calibri" pitchFamily="34" charset="0"/>
                    </a:endParaRPr>
                  </a:p>
                </p:txBody>
              </p:sp>
            </p:grpSp>
          </p:grpSp>
          <p:grpSp>
            <p:nvGrpSpPr>
              <p:cNvPr id="10336" name="Group 96"/>
              <p:cNvGrpSpPr>
                <a:grpSpLocks/>
              </p:cNvGrpSpPr>
              <p:nvPr/>
            </p:nvGrpSpPr>
            <p:grpSpPr bwMode="auto">
              <a:xfrm>
                <a:off x="1550077" y="423753"/>
                <a:ext cx="900548" cy="898445"/>
                <a:chOff x="-136472" y="-82282"/>
                <a:chExt cx="1637637" cy="1633810"/>
              </a:xfrm>
            </p:grpSpPr>
            <p:grpSp>
              <p:nvGrpSpPr>
                <p:cNvPr id="10337" name="Group 97"/>
                <p:cNvGrpSpPr>
                  <a:grpSpLocks/>
                </p:cNvGrpSpPr>
                <p:nvPr/>
              </p:nvGrpSpPr>
              <p:grpSpPr bwMode="auto">
                <a:xfrm>
                  <a:off x="-136472" y="-82282"/>
                  <a:ext cx="1637637" cy="1633810"/>
                  <a:chOff x="0" y="0"/>
                  <a:chExt cx="835152" cy="853440"/>
                </a:xfrm>
              </p:grpSpPr>
              <p:pic>
                <p:nvPicPr>
                  <p:cNvPr id="10338" name="椭圆 26"/>
                  <p:cNvPicPr>
                    <a:picLocks noChangeAspect="1" noChangeArrowheads="1"/>
                  </p:cNvPicPr>
                  <p:nvPr/>
                </p:nvPicPr>
                <p:blipFill>
                  <a:blip r:embed="rId21"/>
                  <a:srcRect/>
                  <a:stretch>
                    <a:fillRect/>
                  </a:stretch>
                </p:blipFill>
                <p:spPr bwMode="auto">
                  <a:xfrm>
                    <a:off x="0" y="0"/>
                    <a:ext cx="835152" cy="853440"/>
                  </a:xfrm>
                  <a:prstGeom prst="rect">
                    <a:avLst/>
                  </a:prstGeom>
                  <a:noFill/>
                  <a:ln w="9525">
                    <a:noFill/>
                    <a:miter lim="800000"/>
                    <a:headEnd/>
                    <a:tailEnd/>
                  </a:ln>
                </p:spPr>
              </p:pic>
              <p:sp>
                <p:nvSpPr>
                  <p:cNvPr id="10339" name="Text Box 99"/>
                  <p:cNvSpPr txBox="1">
                    <a:spLocks noChangeArrowheads="1"/>
                  </p:cNvSpPr>
                  <p:nvPr/>
                </p:nvSpPr>
                <p:spPr bwMode="auto">
                  <a:xfrm>
                    <a:off x="172389" y="148149"/>
                    <a:ext cx="496325" cy="507794"/>
                  </a:xfrm>
                  <a:prstGeom prst="rect">
                    <a:avLst/>
                  </a:prstGeom>
                  <a:noFill/>
                  <a:ln w="9525">
                    <a:noFill/>
                    <a:miter lim="800000"/>
                    <a:headEnd/>
                    <a:tailEnd/>
                  </a:ln>
                </p:spPr>
                <p:txBody>
                  <a:bodyPr wrap="none" anchor="ctr"/>
                  <a:lstStyle/>
                  <a:p>
                    <a:pPr algn="ctr" eaLnBrk="0" hangingPunct="0"/>
                    <a:endParaRPr lang="zh-CN" altLang="en-US" b="1">
                      <a:solidFill>
                        <a:srgbClr val="C00000"/>
                      </a:solidFill>
                      <a:latin typeface="Calibri" pitchFamily="34" charset="0"/>
                      <a:ea typeface="微软雅黑" pitchFamily="34" charset="-122"/>
                    </a:endParaRPr>
                  </a:p>
                </p:txBody>
              </p:sp>
            </p:grpSp>
            <p:grpSp>
              <p:nvGrpSpPr>
                <p:cNvPr id="10340" name="Group 100"/>
                <p:cNvGrpSpPr>
                  <a:grpSpLocks/>
                </p:cNvGrpSpPr>
                <p:nvPr/>
              </p:nvGrpSpPr>
              <p:grpSpPr bwMode="auto">
                <a:xfrm>
                  <a:off x="-44389" y="-35602"/>
                  <a:ext cx="1434427" cy="1423751"/>
                  <a:chOff x="22576" y="0"/>
                  <a:chExt cx="731520" cy="743713"/>
                </a:xfrm>
              </p:grpSpPr>
              <p:pic>
                <p:nvPicPr>
                  <p:cNvPr id="10341" name="椭圆 117"/>
                  <p:cNvPicPr>
                    <a:picLocks noChangeAspect="1" noChangeArrowheads="1"/>
                  </p:cNvPicPr>
                  <p:nvPr/>
                </p:nvPicPr>
                <p:blipFill>
                  <a:blip r:embed="rId22"/>
                  <a:srcRect/>
                  <a:stretch>
                    <a:fillRect/>
                  </a:stretch>
                </p:blipFill>
                <p:spPr bwMode="auto">
                  <a:xfrm>
                    <a:off x="22576" y="0"/>
                    <a:ext cx="731520" cy="743713"/>
                  </a:xfrm>
                  <a:prstGeom prst="rect">
                    <a:avLst/>
                  </a:prstGeom>
                  <a:noFill/>
                  <a:ln w="9525">
                    <a:noFill/>
                    <a:miter lim="800000"/>
                    <a:headEnd/>
                    <a:tailEnd/>
                  </a:ln>
                </p:spPr>
              </p:pic>
              <p:sp>
                <p:nvSpPr>
                  <p:cNvPr id="10342" name="Text Box 102"/>
                  <p:cNvSpPr txBox="1">
                    <a:spLocks noChangeArrowheads="1"/>
                  </p:cNvSpPr>
                  <p:nvPr/>
                </p:nvSpPr>
                <p:spPr bwMode="auto">
                  <a:xfrm>
                    <a:off x="154977" y="129786"/>
                    <a:ext cx="425440" cy="434420"/>
                  </a:xfrm>
                  <a:prstGeom prst="rect">
                    <a:avLst/>
                  </a:prstGeom>
                  <a:noFill/>
                  <a:ln w="9525">
                    <a:noFill/>
                    <a:miter lim="800000"/>
                    <a:headEnd/>
                    <a:tailEnd/>
                  </a:ln>
                </p:spPr>
                <p:txBody>
                  <a:bodyPr wrap="none" anchor="ctr"/>
                  <a:lstStyle/>
                  <a:p>
                    <a:pPr algn="ctr" eaLnBrk="0" hangingPunct="0"/>
                    <a:endParaRPr lang="zh-CN" altLang="en-US" b="1">
                      <a:latin typeface="Calibri" pitchFamily="34" charset="0"/>
                      <a:ea typeface="微软雅黑" pitchFamily="34" charset="-122"/>
                    </a:endParaRPr>
                  </a:p>
                </p:txBody>
              </p:sp>
            </p:grpSp>
          </p:grpSp>
        </p:grpSp>
        <p:sp>
          <p:nvSpPr>
            <p:cNvPr id="10343" name="Text Box 18"/>
            <p:cNvSpPr txBox="1">
              <a:spLocks noChangeArrowheads="1"/>
            </p:cNvSpPr>
            <p:nvPr/>
          </p:nvSpPr>
          <p:spPr bwMode="auto">
            <a:xfrm>
              <a:off x="9187" y="485826"/>
              <a:ext cx="1451561" cy="646460"/>
            </a:xfrm>
            <a:prstGeom prst="rect">
              <a:avLst/>
            </a:prstGeom>
            <a:noFill/>
            <a:ln w="9525">
              <a:noFill/>
              <a:miter lim="800000"/>
              <a:headEnd/>
              <a:tailEnd/>
            </a:ln>
          </p:spPr>
          <p:txBody>
            <a:bodyPr>
              <a:spAutoFit/>
            </a:bodyPr>
            <a:lstStyle/>
            <a:p>
              <a:pPr algn="ctr">
                <a:spcBef>
                  <a:spcPct val="50000"/>
                </a:spcBef>
              </a:pPr>
              <a:r>
                <a:rPr lang="en-US" altLang="zh-CN" b="1" dirty="0" smtClean="0">
                  <a:solidFill>
                    <a:srgbClr val="FFC000"/>
                  </a:solidFill>
                  <a:effectLst>
                    <a:outerShdw blurRad="38100" dist="38100" dir="2700000" algn="tl">
                      <a:srgbClr val="000000">
                        <a:alpha val="43137"/>
                      </a:srgbClr>
                    </a:outerShdw>
                  </a:effectLst>
                  <a:latin typeface="+mj-lt"/>
                </a:rPr>
                <a:t>Smart </a:t>
              </a:r>
              <a:r>
                <a:rPr lang="en-US" altLang="zh-CN" b="1" dirty="0">
                  <a:solidFill>
                    <a:srgbClr val="FFC000"/>
                  </a:solidFill>
                  <a:effectLst>
                    <a:outerShdw blurRad="38100" dist="38100" dir="2700000" algn="tl">
                      <a:srgbClr val="000000">
                        <a:alpha val="43137"/>
                      </a:srgbClr>
                    </a:outerShdw>
                  </a:effectLst>
                  <a:latin typeface="+mj-lt"/>
                </a:rPr>
                <a:t>services</a:t>
              </a:r>
              <a:endParaRPr lang="zh-CN" altLang="en-US" b="1" dirty="0">
                <a:solidFill>
                  <a:srgbClr val="FFC000"/>
                </a:solidFill>
                <a:effectLst>
                  <a:outerShdw blurRad="38100" dist="38100" dir="2700000" algn="tl">
                    <a:srgbClr val="000000">
                      <a:alpha val="43137"/>
                    </a:srgbClr>
                  </a:outerShdw>
                </a:effectLst>
                <a:latin typeface="+mj-lt"/>
              </a:endParaRPr>
            </a:p>
          </p:txBody>
        </p:sp>
      </p:grpSp>
      <p:sp>
        <p:nvSpPr>
          <p:cNvPr id="124" name="矩形 123"/>
          <p:cNvSpPr/>
          <p:nvPr/>
        </p:nvSpPr>
        <p:spPr>
          <a:xfrm>
            <a:off x="0" y="329969"/>
            <a:ext cx="9144000" cy="400110"/>
          </a:xfrm>
          <a:prstGeom prst="rect">
            <a:avLst/>
          </a:prstGeom>
        </p:spPr>
        <p:txBody>
          <a:bodyPr wrap="square">
            <a:spAutoFit/>
          </a:bodyPr>
          <a:lstStyle/>
          <a:p>
            <a:pPr algn="ctr"/>
            <a:r>
              <a:rPr lang="en-US" altLang="zh-CN" sz="2000" b="1" dirty="0" smtClean="0">
                <a:solidFill>
                  <a:srgbClr val="FFFF00"/>
                </a:solidFill>
                <a:latin typeface="+mj-lt"/>
              </a:rPr>
              <a:t>The new model or essential components of urban development should including</a:t>
            </a:r>
            <a:r>
              <a:rPr lang="en-US" altLang="zh-CN" sz="2000" dirty="0" smtClean="0">
                <a:solidFill>
                  <a:srgbClr val="FFFF00"/>
                </a:solidFill>
                <a:latin typeface="+mj-lt"/>
              </a:rPr>
              <a:t>:</a:t>
            </a:r>
            <a:endParaRPr lang="zh-CN" altLang="en-US" sz="2000" dirty="0">
              <a:solidFill>
                <a:srgbClr val="FFFF00"/>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 calcmode="lin" valueType="num">
                                      <p:cBhvr>
                                        <p:cTn id="9" dur="500" fill="hold"/>
                                        <p:tgtEl>
                                          <p:spTgt spid="10244"/>
                                        </p:tgtEl>
                                        <p:attrNameLst>
                                          <p:attrName>style.rotation</p:attrName>
                                        </p:attrNameLst>
                                      </p:cBhvr>
                                      <p:tavLst>
                                        <p:tav tm="0">
                                          <p:val>
                                            <p:fltVal val="360"/>
                                          </p:val>
                                        </p:tav>
                                        <p:tav tm="100000">
                                          <p:val>
                                            <p:fltVal val="0"/>
                                          </p:val>
                                        </p:tav>
                                      </p:tavLst>
                                    </p:anim>
                                    <p:animEffect transition="in" filter="fade">
                                      <p:cBhvr>
                                        <p:cTn id="10" dur="500"/>
                                        <p:tgtEl>
                                          <p:spTgt spid="10244"/>
                                        </p:tgtEl>
                                      </p:cBhvr>
                                    </p:animEffect>
                                  </p:childTnLst>
                                </p:cTn>
                              </p:par>
                            </p:childTnLst>
                          </p:cTn>
                        </p:par>
                        <p:par>
                          <p:cTn id="11" fill="hold">
                            <p:stCondLst>
                              <p:cond delay="500"/>
                            </p:stCondLst>
                            <p:childTnLst>
                              <p:par>
                                <p:cTn id="12" presetID="2" presetClass="entr" presetSubtype="9" fill="hold" nodeType="afterEffect">
                                  <p:stCondLst>
                                    <p:cond delay="0"/>
                                  </p:stCondLst>
                                  <p:childTnLst>
                                    <p:set>
                                      <p:cBhvr>
                                        <p:cTn id="13" dur="1" fill="hold">
                                          <p:stCondLst>
                                            <p:cond delay="0"/>
                                          </p:stCondLst>
                                        </p:cTn>
                                        <p:tgtEl>
                                          <p:spTgt spid="10253"/>
                                        </p:tgtEl>
                                        <p:attrNameLst>
                                          <p:attrName>style.visibility</p:attrName>
                                        </p:attrNameLst>
                                      </p:cBhvr>
                                      <p:to>
                                        <p:strVal val="visible"/>
                                      </p:to>
                                    </p:set>
                                    <p:anim calcmode="lin" valueType="num">
                                      <p:cBhvr additive="base">
                                        <p:cTn id="14" dur="300" fill="hold"/>
                                        <p:tgtEl>
                                          <p:spTgt spid="10253"/>
                                        </p:tgtEl>
                                        <p:attrNameLst>
                                          <p:attrName>ppt_x</p:attrName>
                                        </p:attrNameLst>
                                      </p:cBhvr>
                                      <p:tavLst>
                                        <p:tav tm="0">
                                          <p:val>
                                            <p:strVal val="0-#ppt_w/2"/>
                                          </p:val>
                                        </p:tav>
                                        <p:tav tm="100000">
                                          <p:val>
                                            <p:strVal val="#ppt_x"/>
                                          </p:val>
                                        </p:tav>
                                      </p:tavLst>
                                    </p:anim>
                                    <p:anim calcmode="lin" valueType="num">
                                      <p:cBhvr additive="base">
                                        <p:cTn id="15" dur="300" fill="hold"/>
                                        <p:tgtEl>
                                          <p:spTgt spid="10253"/>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0271"/>
                                        </p:tgtEl>
                                        <p:attrNameLst>
                                          <p:attrName>style.visibility</p:attrName>
                                        </p:attrNameLst>
                                      </p:cBhvr>
                                      <p:to>
                                        <p:strVal val="visible"/>
                                      </p:to>
                                    </p:set>
                                    <p:anim calcmode="lin" valueType="num">
                                      <p:cBhvr additive="base">
                                        <p:cTn id="18" dur="300" fill="hold"/>
                                        <p:tgtEl>
                                          <p:spTgt spid="10271"/>
                                        </p:tgtEl>
                                        <p:attrNameLst>
                                          <p:attrName>ppt_x</p:attrName>
                                        </p:attrNameLst>
                                      </p:cBhvr>
                                      <p:tavLst>
                                        <p:tav tm="0">
                                          <p:val>
                                            <p:strVal val="1+#ppt_w/2"/>
                                          </p:val>
                                        </p:tav>
                                        <p:tav tm="100000">
                                          <p:val>
                                            <p:strVal val="#ppt_x"/>
                                          </p:val>
                                        </p:tav>
                                      </p:tavLst>
                                    </p:anim>
                                    <p:anim calcmode="lin" valueType="num">
                                      <p:cBhvr additive="base">
                                        <p:cTn id="19" dur="300" fill="hold"/>
                                        <p:tgtEl>
                                          <p:spTgt spid="10271"/>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0290"/>
                                        </p:tgtEl>
                                        <p:attrNameLst>
                                          <p:attrName>style.visibility</p:attrName>
                                        </p:attrNameLst>
                                      </p:cBhvr>
                                      <p:to>
                                        <p:strVal val="visible"/>
                                      </p:to>
                                    </p:set>
                                    <p:anim calcmode="lin" valueType="num">
                                      <p:cBhvr additive="base">
                                        <p:cTn id="22" dur="300" fill="hold"/>
                                        <p:tgtEl>
                                          <p:spTgt spid="10290"/>
                                        </p:tgtEl>
                                        <p:attrNameLst>
                                          <p:attrName>ppt_x</p:attrName>
                                        </p:attrNameLst>
                                      </p:cBhvr>
                                      <p:tavLst>
                                        <p:tav tm="0">
                                          <p:val>
                                            <p:strVal val="1+#ppt_w/2"/>
                                          </p:val>
                                        </p:tav>
                                        <p:tav tm="100000">
                                          <p:val>
                                            <p:strVal val="#ppt_x"/>
                                          </p:val>
                                        </p:tav>
                                      </p:tavLst>
                                    </p:anim>
                                    <p:anim calcmode="lin" valueType="num">
                                      <p:cBhvr additive="base">
                                        <p:cTn id="23" dur="300" fill="hold"/>
                                        <p:tgtEl>
                                          <p:spTgt spid="10290"/>
                                        </p:tgtEl>
                                        <p:attrNameLst>
                                          <p:attrName>ppt_y</p:attrName>
                                        </p:attrNameLst>
                                      </p:cBhvr>
                                      <p:tavLst>
                                        <p:tav tm="0">
                                          <p:val>
                                            <p:strVal val="#ppt_y"/>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10327"/>
                                        </p:tgtEl>
                                        <p:attrNameLst>
                                          <p:attrName>style.visibility</p:attrName>
                                        </p:attrNameLst>
                                      </p:cBhvr>
                                      <p:to>
                                        <p:strVal val="visible"/>
                                      </p:to>
                                    </p:set>
                                    <p:anim calcmode="lin" valueType="num">
                                      <p:cBhvr additive="base">
                                        <p:cTn id="26" dur="300" fill="hold"/>
                                        <p:tgtEl>
                                          <p:spTgt spid="10327"/>
                                        </p:tgtEl>
                                        <p:attrNameLst>
                                          <p:attrName>ppt_x</p:attrName>
                                        </p:attrNameLst>
                                      </p:cBhvr>
                                      <p:tavLst>
                                        <p:tav tm="0">
                                          <p:val>
                                            <p:strVal val="0-#ppt_w/2"/>
                                          </p:val>
                                        </p:tav>
                                        <p:tav tm="100000">
                                          <p:val>
                                            <p:strVal val="#ppt_x"/>
                                          </p:val>
                                        </p:tav>
                                      </p:tavLst>
                                    </p:anim>
                                    <p:anim calcmode="lin" valueType="num">
                                      <p:cBhvr additive="base">
                                        <p:cTn id="27" dur="300" fill="hold"/>
                                        <p:tgtEl>
                                          <p:spTgt spid="10327"/>
                                        </p:tgtEl>
                                        <p:attrNameLst>
                                          <p:attrName>ppt_y</p:attrName>
                                        </p:attrNameLst>
                                      </p:cBhvr>
                                      <p:tavLst>
                                        <p:tav tm="0">
                                          <p:val>
                                            <p:strVal val="1+#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309"/>
                                        </p:tgtEl>
                                        <p:attrNameLst>
                                          <p:attrName>style.visibility</p:attrName>
                                        </p:attrNameLst>
                                      </p:cBhvr>
                                      <p:to>
                                        <p:strVal val="visible"/>
                                      </p:to>
                                    </p:set>
                                    <p:anim calcmode="lin" valueType="num">
                                      <p:cBhvr additive="base">
                                        <p:cTn id="30" dur="300" fill="hold"/>
                                        <p:tgtEl>
                                          <p:spTgt spid="10309"/>
                                        </p:tgtEl>
                                        <p:attrNameLst>
                                          <p:attrName>ppt_x</p:attrName>
                                        </p:attrNameLst>
                                      </p:cBhvr>
                                      <p:tavLst>
                                        <p:tav tm="0">
                                          <p:val>
                                            <p:strVal val="0-#ppt_w/2"/>
                                          </p:val>
                                        </p:tav>
                                        <p:tav tm="100000">
                                          <p:val>
                                            <p:strVal val="#ppt_x"/>
                                          </p:val>
                                        </p:tav>
                                      </p:tavLst>
                                    </p:anim>
                                    <p:anim calcmode="lin" valueType="num">
                                      <p:cBhvr additive="base">
                                        <p:cTn id="31" dur="300" fill="hold"/>
                                        <p:tgtEl>
                                          <p:spTgt spid="10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灯片编号占位符 3"/>
          <p:cNvSpPr txBox="1">
            <a:spLocks/>
          </p:cNvSpPr>
          <p:nvPr/>
        </p:nvSpPr>
        <p:spPr>
          <a:xfrm>
            <a:off x="6553200" y="5014724"/>
            <a:ext cx="2133600" cy="476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9FFD3FA-4954-4586-A426-CEA7F5AC70F9}" type="slidenum">
              <a:rPr kumimoji="0" lang="en-US" altLang="zh-CN" sz="18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zh-CN" sz="1800" b="0" i="0" u="none" strike="noStrike" kern="1200" cap="none" spc="0" normalizeH="0" baseline="0" noProof="0" smtClean="0">
              <a:ln>
                <a:noFill/>
              </a:ln>
              <a:solidFill>
                <a:schemeClr val="tx1"/>
              </a:solidFill>
              <a:effectLst/>
              <a:uLnTx/>
              <a:uFillTx/>
              <a:latin typeface="Arial" pitchFamily="34" charset="0"/>
              <a:ea typeface="宋体" pitchFamily="2" charset="-122"/>
              <a:cs typeface="+mn-cs"/>
            </a:endParaRPr>
          </a:p>
        </p:txBody>
      </p:sp>
      <p:sp>
        <p:nvSpPr>
          <p:cNvPr id="44" name="Text Box 82"/>
          <p:cNvSpPr txBox="1">
            <a:spLocks noChangeArrowheads="1"/>
          </p:cNvSpPr>
          <p:nvPr/>
        </p:nvSpPr>
        <p:spPr bwMode="auto">
          <a:xfrm>
            <a:off x="155924" y="4256077"/>
            <a:ext cx="8096250" cy="1187969"/>
          </a:xfrm>
          <a:prstGeom prst="rect">
            <a:avLst/>
          </a:prstGeom>
          <a:noFill/>
          <a:ln w="9525" algn="ctr">
            <a:noFill/>
            <a:miter lim="800000"/>
            <a:headEnd/>
            <a:tailEnd/>
          </a:ln>
        </p:spPr>
        <p:txBody>
          <a:bodyPr wrap="square" lIns="79200" tIns="39600" rIns="79200" bIns="39600">
            <a:spAutoFit/>
          </a:bodyPr>
          <a:lstStyle/>
          <a:p>
            <a:pPr defTabSz="801688">
              <a:spcBef>
                <a:spcPct val="50000"/>
              </a:spcBef>
            </a:pPr>
            <a:r>
              <a:rPr lang="en-US" altLang="zh-CN" dirty="0" smtClean="0">
                <a:solidFill>
                  <a:srgbClr val="FFC000"/>
                </a:solidFill>
              </a:rPr>
              <a:t>Unified </a:t>
            </a:r>
            <a:r>
              <a:rPr lang="en-US" altLang="zh-CN" dirty="0">
                <a:solidFill>
                  <a:srgbClr val="FFC000"/>
                </a:solidFill>
              </a:rPr>
              <a:t>platform,</a:t>
            </a:r>
            <a:r>
              <a:rPr lang="en-US" altLang="zh-CN" b="0" dirty="0">
                <a:solidFill>
                  <a:srgbClr val="FFC000"/>
                </a:solidFill>
              </a:rPr>
              <a:t> set up a city, the construction of the </a:t>
            </a:r>
            <a:r>
              <a:rPr lang="en-US" altLang="zh-CN" dirty="0">
                <a:solidFill>
                  <a:srgbClr val="FFC000"/>
                </a:solidFill>
              </a:rPr>
              <a:t>data center</a:t>
            </a:r>
            <a:r>
              <a:rPr lang="en-US" altLang="zh-CN" b="0" dirty="0">
                <a:solidFill>
                  <a:srgbClr val="FFC000"/>
                </a:solidFill>
              </a:rPr>
              <a:t> three zhang basic network, through the </a:t>
            </a:r>
            <a:r>
              <a:rPr lang="en-US" altLang="zh-CN" dirty="0">
                <a:solidFill>
                  <a:srgbClr val="FFC000"/>
                </a:solidFill>
              </a:rPr>
              <a:t>layered construction</a:t>
            </a:r>
            <a:r>
              <a:rPr lang="en-US" altLang="zh-CN" b="0" dirty="0">
                <a:solidFill>
                  <a:srgbClr val="FFC000"/>
                </a:solidFill>
              </a:rPr>
              <a:t>, to achieve the ability and the application of the platform can grow, expanded, create the future city system, intelligent framework. </a:t>
            </a:r>
          </a:p>
        </p:txBody>
      </p:sp>
      <p:sp>
        <p:nvSpPr>
          <p:cNvPr id="45" name="Text Box 79"/>
          <p:cNvSpPr txBox="1">
            <a:spLocks noChangeArrowheads="1"/>
          </p:cNvSpPr>
          <p:nvPr/>
        </p:nvSpPr>
        <p:spPr bwMode="auto">
          <a:xfrm>
            <a:off x="8152943" y="970843"/>
            <a:ext cx="923330" cy="3794123"/>
          </a:xfrm>
          <a:prstGeom prst="rect">
            <a:avLst/>
          </a:prstGeom>
          <a:noFill/>
          <a:ln w="57150" cmpd="thinThick">
            <a:noFill/>
            <a:miter lim="800000"/>
            <a:headEnd/>
            <a:tailEnd/>
          </a:ln>
        </p:spPr>
        <p:txBody>
          <a:bodyPr vert="eaVert" wrap="square">
            <a:spAutoFit/>
          </a:bodyPr>
          <a:lstStyle/>
          <a:p>
            <a:pPr algn="ctr">
              <a:spcBef>
                <a:spcPct val="50000"/>
              </a:spcBef>
            </a:pPr>
            <a:r>
              <a:rPr lang="en-US" altLang="zh-CN" sz="2400" b="1" dirty="0">
                <a:solidFill>
                  <a:srgbClr val="FFFF00"/>
                </a:solidFill>
                <a:latin typeface="+mj-lt"/>
              </a:rPr>
              <a:t>Establish intelligent city Framework</a:t>
            </a:r>
          </a:p>
        </p:txBody>
      </p:sp>
      <p:sp>
        <p:nvSpPr>
          <p:cNvPr id="46" name="AutoShape 86"/>
          <p:cNvSpPr>
            <a:spLocks noChangeArrowheads="1"/>
          </p:cNvSpPr>
          <p:nvPr/>
        </p:nvSpPr>
        <p:spPr bwMode="auto">
          <a:xfrm rot="5400000">
            <a:off x="7364413" y="2411940"/>
            <a:ext cx="1258888" cy="217487"/>
          </a:xfrm>
          <a:prstGeom prst="triangle">
            <a:avLst>
              <a:gd name="adj" fmla="val 50000"/>
            </a:avLst>
          </a:prstGeom>
          <a:solidFill>
            <a:srgbClr val="669900"/>
          </a:solidFill>
          <a:ln w="9525" algn="ctr">
            <a:noFill/>
            <a:miter lim="800000"/>
            <a:headEnd/>
            <a:tailEnd/>
          </a:ln>
        </p:spPr>
        <p:txBody>
          <a:bodyPr rot="10800000" vert="eaVert" wrap="none" anchor="ctr"/>
          <a:lstStyle/>
          <a:p>
            <a:pPr algn="ctr" defTabSz="801688"/>
            <a:endParaRPr lang="en-US" sz="1400" b="0">
              <a:solidFill>
                <a:schemeClr val="bg1"/>
              </a:solidFill>
              <a:latin typeface="FrutigerNext LT Regular" pitchFamily="34" charset="0"/>
              <a:ea typeface="MS PGothic" pitchFamily="34" charset="-128"/>
            </a:endParaRPr>
          </a:p>
        </p:txBody>
      </p:sp>
      <p:sp>
        <p:nvSpPr>
          <p:cNvPr id="47" name="AutoShape 23"/>
          <p:cNvSpPr>
            <a:spLocks noChangeArrowheads="1"/>
          </p:cNvSpPr>
          <p:nvPr/>
        </p:nvSpPr>
        <p:spPr bwMode="auto">
          <a:xfrm>
            <a:off x="151695" y="1977837"/>
            <a:ext cx="7600950" cy="819150"/>
          </a:xfrm>
          <a:prstGeom prst="parallelogram">
            <a:avLst>
              <a:gd name="adj" fmla="val 106795"/>
            </a:avLst>
          </a:prstGeom>
          <a:solidFill>
            <a:srgbClr val="FF6600">
              <a:alpha val="10980"/>
            </a:srgbClr>
          </a:solidFill>
          <a:ln w="28575" algn="ctr">
            <a:noFill/>
            <a:miter lim="800000"/>
            <a:headEnd/>
            <a:tailEnd/>
          </a:ln>
        </p:spPr>
        <p:txBody>
          <a:bodyPr wrap="none" lIns="91434" tIns="45717" rIns="91434" bIns="45717" anchor="ctr"/>
          <a:lstStyle/>
          <a:p>
            <a:pPr algn="r" eaLnBrk="0" hangingPunct="0">
              <a:spcBef>
                <a:spcPct val="50000"/>
              </a:spcBef>
            </a:pPr>
            <a:endParaRPr lang="en-US" sz="1600">
              <a:latin typeface="FrutigerNext LT Regular" pitchFamily="34" charset="0"/>
              <a:ea typeface="华文细黑" pitchFamily="2" charset="-122"/>
            </a:endParaRPr>
          </a:p>
        </p:txBody>
      </p:sp>
      <p:pic>
        <p:nvPicPr>
          <p:cNvPr id="48" name="Picture 25" descr="cloud"/>
          <p:cNvPicPr>
            <a:picLocks noGrp="1" noChangeAspect="1" noChangeArrowheads="1"/>
          </p:cNvPicPr>
          <p:nvPr/>
        </p:nvPicPr>
        <p:blipFill>
          <a:blip r:embed="rId2"/>
          <a:srcRect/>
          <a:stretch>
            <a:fillRect/>
          </a:stretch>
        </p:blipFill>
        <p:spPr bwMode="auto">
          <a:xfrm>
            <a:off x="1042987" y="2054037"/>
            <a:ext cx="1530879" cy="756504"/>
          </a:xfrm>
          <a:prstGeom prst="rect">
            <a:avLst/>
          </a:prstGeom>
          <a:noFill/>
          <a:ln w="9525">
            <a:noFill/>
            <a:miter lim="800000"/>
            <a:headEnd/>
            <a:tailEnd/>
          </a:ln>
        </p:spPr>
      </p:pic>
      <p:sp>
        <p:nvSpPr>
          <p:cNvPr id="49" name="Text Box 26"/>
          <p:cNvSpPr txBox="1">
            <a:spLocks noChangeArrowheads="1"/>
          </p:cNvSpPr>
          <p:nvPr/>
        </p:nvSpPr>
        <p:spPr bwMode="auto">
          <a:xfrm>
            <a:off x="1069447" y="2234660"/>
            <a:ext cx="1405053" cy="523214"/>
          </a:xfrm>
          <a:prstGeom prst="rect">
            <a:avLst/>
          </a:prstGeom>
          <a:noFill/>
          <a:ln w="9525">
            <a:noFill/>
            <a:miter lim="800000"/>
            <a:headEnd/>
            <a:tailEnd/>
          </a:ln>
        </p:spPr>
        <p:txBody>
          <a:bodyPr wrap="none" lIns="91434" tIns="45717" rIns="91434" bIns="45717">
            <a:spAutoFit/>
          </a:bodyPr>
          <a:lstStyle/>
          <a:p>
            <a:pPr algn="ctr"/>
            <a:r>
              <a:rPr lang="en-US" altLang="zh-CN" sz="1400" b="1" dirty="0">
                <a:solidFill>
                  <a:srgbClr val="2D2015"/>
                </a:solidFill>
                <a:latin typeface="+mn-lt"/>
                <a:ea typeface="华文细黑" pitchFamily="2" charset="-122"/>
              </a:rPr>
              <a:t>Communication </a:t>
            </a:r>
            <a:endParaRPr lang="en-US" altLang="zh-CN" sz="1400" b="1" dirty="0" smtClean="0">
              <a:solidFill>
                <a:srgbClr val="2D2015"/>
              </a:solidFill>
              <a:latin typeface="+mn-lt"/>
              <a:ea typeface="华文细黑" pitchFamily="2" charset="-122"/>
            </a:endParaRPr>
          </a:p>
          <a:p>
            <a:pPr algn="ctr"/>
            <a:r>
              <a:rPr lang="en-US" altLang="zh-CN" sz="1400" b="1" dirty="0" smtClean="0">
                <a:solidFill>
                  <a:srgbClr val="2D2015"/>
                </a:solidFill>
                <a:latin typeface="+mn-lt"/>
                <a:ea typeface="华文细黑" pitchFamily="2" charset="-122"/>
              </a:rPr>
              <a:t>network </a:t>
            </a:r>
            <a:endParaRPr lang="en-US" altLang="zh-CN" sz="1400" b="1" dirty="0">
              <a:solidFill>
                <a:srgbClr val="2D2015"/>
              </a:solidFill>
              <a:latin typeface="+mn-lt"/>
              <a:ea typeface="华文细黑" pitchFamily="2" charset="-122"/>
            </a:endParaRPr>
          </a:p>
        </p:txBody>
      </p:sp>
      <p:pic>
        <p:nvPicPr>
          <p:cNvPr id="50" name="Picture 27" descr="cloud"/>
          <p:cNvPicPr>
            <a:picLocks noGrp="1" noChangeAspect="1" noChangeArrowheads="1"/>
          </p:cNvPicPr>
          <p:nvPr/>
        </p:nvPicPr>
        <p:blipFill>
          <a:blip r:embed="rId2"/>
          <a:srcRect/>
          <a:stretch>
            <a:fillRect/>
          </a:stretch>
        </p:blipFill>
        <p:spPr bwMode="auto">
          <a:xfrm>
            <a:off x="3055938" y="2062151"/>
            <a:ext cx="1223962" cy="604837"/>
          </a:xfrm>
          <a:prstGeom prst="rect">
            <a:avLst/>
          </a:prstGeom>
          <a:noFill/>
          <a:ln w="9525">
            <a:noFill/>
            <a:miter lim="800000"/>
            <a:headEnd/>
            <a:tailEnd/>
          </a:ln>
        </p:spPr>
      </p:pic>
      <p:sp>
        <p:nvSpPr>
          <p:cNvPr id="51" name="Text Box 28"/>
          <p:cNvSpPr txBox="1">
            <a:spLocks noChangeArrowheads="1"/>
          </p:cNvSpPr>
          <p:nvPr/>
        </p:nvSpPr>
        <p:spPr bwMode="auto">
          <a:xfrm>
            <a:off x="3180997" y="2232366"/>
            <a:ext cx="830665" cy="307771"/>
          </a:xfrm>
          <a:prstGeom prst="rect">
            <a:avLst/>
          </a:prstGeom>
          <a:noFill/>
          <a:ln w="9525">
            <a:noFill/>
            <a:miter lim="800000"/>
            <a:headEnd/>
            <a:tailEnd/>
          </a:ln>
        </p:spPr>
        <p:txBody>
          <a:bodyPr wrap="none" lIns="91434" tIns="45717" rIns="91434" bIns="45717">
            <a:spAutoFit/>
          </a:bodyPr>
          <a:lstStyle/>
          <a:p>
            <a:pPr algn="ctr"/>
            <a:r>
              <a:rPr lang="en-US" altLang="zh-CN" sz="1400" b="1" dirty="0">
                <a:solidFill>
                  <a:srgbClr val="2D2015"/>
                </a:solidFill>
                <a:latin typeface="+mn-lt"/>
                <a:ea typeface="华文细黑" pitchFamily="2" charset="-122"/>
              </a:rPr>
              <a:t> Internet</a:t>
            </a:r>
          </a:p>
        </p:txBody>
      </p:sp>
      <p:pic>
        <p:nvPicPr>
          <p:cNvPr id="52" name="Picture 29" descr="cloud"/>
          <p:cNvPicPr>
            <a:picLocks noGrp="1" noChangeAspect="1" noChangeArrowheads="1"/>
          </p:cNvPicPr>
          <p:nvPr/>
        </p:nvPicPr>
        <p:blipFill>
          <a:blip r:embed="rId2"/>
          <a:srcRect/>
          <a:stretch>
            <a:fillRect/>
          </a:stretch>
        </p:blipFill>
        <p:spPr bwMode="auto">
          <a:xfrm>
            <a:off x="4887736" y="2084729"/>
            <a:ext cx="1223963" cy="604837"/>
          </a:xfrm>
          <a:prstGeom prst="rect">
            <a:avLst/>
          </a:prstGeom>
          <a:noFill/>
          <a:ln w="9525">
            <a:noFill/>
            <a:miter lim="800000"/>
            <a:headEnd/>
            <a:tailEnd/>
          </a:ln>
        </p:spPr>
      </p:pic>
      <p:sp>
        <p:nvSpPr>
          <p:cNvPr id="53" name="Text Box 30"/>
          <p:cNvSpPr txBox="1">
            <a:spLocks noChangeArrowheads="1"/>
          </p:cNvSpPr>
          <p:nvPr/>
        </p:nvSpPr>
        <p:spPr bwMode="auto">
          <a:xfrm>
            <a:off x="5186363" y="2268349"/>
            <a:ext cx="438762" cy="307771"/>
          </a:xfrm>
          <a:prstGeom prst="rect">
            <a:avLst/>
          </a:prstGeom>
          <a:noFill/>
          <a:ln w="9525">
            <a:noFill/>
            <a:miter lim="800000"/>
            <a:headEnd/>
            <a:tailEnd/>
          </a:ln>
        </p:spPr>
        <p:txBody>
          <a:bodyPr wrap="none" lIns="91434" tIns="45717" rIns="91434" bIns="45717">
            <a:spAutoFit/>
          </a:bodyPr>
          <a:lstStyle/>
          <a:p>
            <a:pPr algn="ctr"/>
            <a:r>
              <a:rPr lang="en-US" altLang="zh-CN" sz="1400" b="1" dirty="0">
                <a:solidFill>
                  <a:srgbClr val="2D2015"/>
                </a:solidFill>
                <a:latin typeface="+mn-lt"/>
                <a:ea typeface="华文细黑" pitchFamily="2" charset="-122"/>
              </a:rPr>
              <a:t>IOT</a:t>
            </a:r>
          </a:p>
        </p:txBody>
      </p:sp>
      <p:sp>
        <p:nvSpPr>
          <p:cNvPr id="54" name="Freeform 31"/>
          <p:cNvSpPr>
            <a:spLocks/>
          </p:cNvSpPr>
          <p:nvPr/>
        </p:nvSpPr>
        <p:spPr bwMode="auto">
          <a:xfrm rot="19441860">
            <a:off x="1370013" y="2795399"/>
            <a:ext cx="431800" cy="207963"/>
          </a:xfrm>
          <a:custGeom>
            <a:avLst/>
            <a:gdLst>
              <a:gd name="T0" fmla="*/ 0 w 576"/>
              <a:gd name="T1" fmla="*/ 150168764 h 288"/>
              <a:gd name="T2" fmla="*/ 188824757 w 576"/>
              <a:gd name="T3" fmla="*/ 25027770 h 288"/>
              <a:gd name="T4" fmla="*/ 161850013 w 576"/>
              <a:gd name="T5" fmla="*/ 100112524 h 288"/>
              <a:gd name="T6" fmla="*/ 323700026 w 576"/>
              <a:gd name="T7" fmla="*/ 0 h 288"/>
              <a:gd name="T8" fmla="*/ 134875269 w 576"/>
              <a:gd name="T9" fmla="*/ 150168764 h 288"/>
              <a:gd name="T10" fmla="*/ 148362266 w 576"/>
              <a:gd name="T11" fmla="*/ 79255555 h 288"/>
              <a:gd name="T12" fmla="*/ 0 w 576"/>
              <a:gd name="T13" fmla="*/ 150168764 h 288"/>
              <a:gd name="T14" fmla="*/ 0 60000 65536"/>
              <a:gd name="T15" fmla="*/ 0 60000 65536"/>
              <a:gd name="T16" fmla="*/ 0 60000 65536"/>
              <a:gd name="T17" fmla="*/ 0 60000 65536"/>
              <a:gd name="T18" fmla="*/ 0 60000 65536"/>
              <a:gd name="T19" fmla="*/ 0 60000 65536"/>
              <a:gd name="T20" fmla="*/ 0 60000 65536"/>
              <a:gd name="T21" fmla="*/ 0 w 576"/>
              <a:gd name="T22" fmla="*/ 0 h 288"/>
              <a:gd name="T23" fmla="*/ 576 w 576"/>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288">
                <a:moveTo>
                  <a:pt x="0" y="288"/>
                </a:moveTo>
                <a:lnTo>
                  <a:pt x="336" y="48"/>
                </a:lnTo>
                <a:lnTo>
                  <a:pt x="288" y="192"/>
                </a:lnTo>
                <a:lnTo>
                  <a:pt x="576" y="0"/>
                </a:lnTo>
                <a:lnTo>
                  <a:pt x="240" y="288"/>
                </a:lnTo>
                <a:lnTo>
                  <a:pt x="264" y="152"/>
                </a:lnTo>
                <a:lnTo>
                  <a:pt x="0" y="288"/>
                </a:lnTo>
                <a:close/>
              </a:path>
            </a:pathLst>
          </a:custGeom>
          <a:solidFill>
            <a:srgbClr val="808000"/>
          </a:solidFill>
          <a:ln w="9525">
            <a:solidFill>
              <a:srgbClr val="B2B2B2"/>
            </a:solidFill>
            <a:round/>
            <a:headEnd/>
            <a:tailEnd/>
          </a:ln>
        </p:spPr>
        <p:txBody>
          <a:bodyPr wrap="none" anchor="ctr"/>
          <a:lstStyle/>
          <a:p>
            <a:pPr algn="r" fontAlgn="auto">
              <a:spcBef>
                <a:spcPts val="0"/>
              </a:spcBef>
              <a:spcAft>
                <a:spcPts val="0"/>
              </a:spcAft>
              <a:defRPr/>
            </a:pPr>
            <a:endParaRPr lang="zh-CN" altLang="en-US" b="0" kern="0">
              <a:solidFill>
                <a:sysClr val="windowText" lastClr="000000"/>
              </a:solidFill>
              <a:latin typeface="FrutigerNext LT Regular" pitchFamily="34" charset="0"/>
              <a:ea typeface="MS PGothic" pitchFamily="34" charset="-128"/>
            </a:endParaRPr>
          </a:p>
        </p:txBody>
      </p:sp>
      <p:sp>
        <p:nvSpPr>
          <p:cNvPr id="55" name="Freeform 32"/>
          <p:cNvSpPr>
            <a:spLocks/>
          </p:cNvSpPr>
          <p:nvPr/>
        </p:nvSpPr>
        <p:spPr bwMode="auto">
          <a:xfrm rot="19441860">
            <a:off x="3386138" y="2795399"/>
            <a:ext cx="431800" cy="207963"/>
          </a:xfrm>
          <a:custGeom>
            <a:avLst/>
            <a:gdLst>
              <a:gd name="T0" fmla="*/ 0 w 576"/>
              <a:gd name="T1" fmla="*/ 150168764 h 288"/>
              <a:gd name="T2" fmla="*/ 188824757 w 576"/>
              <a:gd name="T3" fmla="*/ 25027770 h 288"/>
              <a:gd name="T4" fmla="*/ 161850013 w 576"/>
              <a:gd name="T5" fmla="*/ 100112524 h 288"/>
              <a:gd name="T6" fmla="*/ 323700026 w 576"/>
              <a:gd name="T7" fmla="*/ 0 h 288"/>
              <a:gd name="T8" fmla="*/ 134875269 w 576"/>
              <a:gd name="T9" fmla="*/ 150168764 h 288"/>
              <a:gd name="T10" fmla="*/ 148362266 w 576"/>
              <a:gd name="T11" fmla="*/ 79255555 h 288"/>
              <a:gd name="T12" fmla="*/ 0 w 576"/>
              <a:gd name="T13" fmla="*/ 150168764 h 288"/>
              <a:gd name="T14" fmla="*/ 0 60000 65536"/>
              <a:gd name="T15" fmla="*/ 0 60000 65536"/>
              <a:gd name="T16" fmla="*/ 0 60000 65536"/>
              <a:gd name="T17" fmla="*/ 0 60000 65536"/>
              <a:gd name="T18" fmla="*/ 0 60000 65536"/>
              <a:gd name="T19" fmla="*/ 0 60000 65536"/>
              <a:gd name="T20" fmla="*/ 0 60000 65536"/>
              <a:gd name="T21" fmla="*/ 0 w 576"/>
              <a:gd name="T22" fmla="*/ 0 h 288"/>
              <a:gd name="T23" fmla="*/ 576 w 576"/>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288">
                <a:moveTo>
                  <a:pt x="0" y="288"/>
                </a:moveTo>
                <a:lnTo>
                  <a:pt x="336" y="48"/>
                </a:lnTo>
                <a:lnTo>
                  <a:pt x="288" y="192"/>
                </a:lnTo>
                <a:lnTo>
                  <a:pt x="576" y="0"/>
                </a:lnTo>
                <a:lnTo>
                  <a:pt x="240" y="288"/>
                </a:lnTo>
                <a:lnTo>
                  <a:pt x="264" y="152"/>
                </a:lnTo>
                <a:lnTo>
                  <a:pt x="0" y="288"/>
                </a:lnTo>
                <a:close/>
              </a:path>
            </a:pathLst>
          </a:custGeom>
          <a:solidFill>
            <a:srgbClr val="808000"/>
          </a:solidFill>
          <a:ln w="9525">
            <a:solidFill>
              <a:srgbClr val="B2B2B2"/>
            </a:solidFill>
            <a:round/>
            <a:headEnd/>
            <a:tailEnd/>
          </a:ln>
        </p:spPr>
        <p:txBody>
          <a:bodyPr wrap="none" anchor="ctr"/>
          <a:lstStyle/>
          <a:p>
            <a:pPr algn="r" fontAlgn="auto">
              <a:spcBef>
                <a:spcPts val="0"/>
              </a:spcBef>
              <a:spcAft>
                <a:spcPts val="0"/>
              </a:spcAft>
              <a:defRPr/>
            </a:pPr>
            <a:endParaRPr lang="zh-CN" altLang="en-US" b="0" kern="0">
              <a:solidFill>
                <a:sysClr val="windowText" lastClr="000000"/>
              </a:solidFill>
              <a:latin typeface="FrutigerNext LT Regular" pitchFamily="34" charset="0"/>
              <a:ea typeface="MS PGothic" pitchFamily="34" charset="-128"/>
            </a:endParaRPr>
          </a:p>
        </p:txBody>
      </p:sp>
      <p:sp>
        <p:nvSpPr>
          <p:cNvPr id="56" name="Freeform 33"/>
          <p:cNvSpPr>
            <a:spLocks/>
          </p:cNvSpPr>
          <p:nvPr/>
        </p:nvSpPr>
        <p:spPr bwMode="auto">
          <a:xfrm rot="5792487">
            <a:off x="5363369" y="2834293"/>
            <a:ext cx="431800" cy="207962"/>
          </a:xfrm>
          <a:custGeom>
            <a:avLst/>
            <a:gdLst>
              <a:gd name="T0" fmla="*/ 0 w 576"/>
              <a:gd name="T1" fmla="*/ 2147483647 h 288"/>
              <a:gd name="T2" fmla="*/ 2147483647 w 576"/>
              <a:gd name="T3" fmla="*/ 2147483647 h 288"/>
              <a:gd name="T4" fmla="*/ 2147483647 w 576"/>
              <a:gd name="T5" fmla="*/ 2147483647 h 288"/>
              <a:gd name="T6" fmla="*/ 2147483647 w 576"/>
              <a:gd name="T7" fmla="*/ 0 h 288"/>
              <a:gd name="T8" fmla="*/ 2147483647 w 576"/>
              <a:gd name="T9" fmla="*/ 2147483647 h 288"/>
              <a:gd name="T10" fmla="*/ 2147483647 w 576"/>
              <a:gd name="T11" fmla="*/ 2147483647 h 288"/>
              <a:gd name="T12" fmla="*/ 0 w 576"/>
              <a:gd name="T13" fmla="*/ 2147483647 h 288"/>
              <a:gd name="T14" fmla="*/ 0 60000 65536"/>
              <a:gd name="T15" fmla="*/ 0 60000 65536"/>
              <a:gd name="T16" fmla="*/ 0 60000 65536"/>
              <a:gd name="T17" fmla="*/ 0 60000 65536"/>
              <a:gd name="T18" fmla="*/ 0 60000 65536"/>
              <a:gd name="T19" fmla="*/ 0 60000 65536"/>
              <a:gd name="T20" fmla="*/ 0 60000 65536"/>
              <a:gd name="T21" fmla="*/ 0 w 576"/>
              <a:gd name="T22" fmla="*/ 0 h 288"/>
              <a:gd name="T23" fmla="*/ 576 w 576"/>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288">
                <a:moveTo>
                  <a:pt x="0" y="288"/>
                </a:moveTo>
                <a:lnTo>
                  <a:pt x="336" y="48"/>
                </a:lnTo>
                <a:lnTo>
                  <a:pt x="288" y="192"/>
                </a:lnTo>
                <a:lnTo>
                  <a:pt x="576" y="0"/>
                </a:lnTo>
                <a:lnTo>
                  <a:pt x="240" y="288"/>
                </a:lnTo>
                <a:lnTo>
                  <a:pt x="264" y="152"/>
                </a:lnTo>
                <a:lnTo>
                  <a:pt x="0" y="288"/>
                </a:lnTo>
                <a:close/>
              </a:path>
            </a:pathLst>
          </a:custGeom>
          <a:solidFill>
            <a:srgbClr val="808000"/>
          </a:solidFill>
          <a:ln w="9525">
            <a:solidFill>
              <a:srgbClr val="B2B2B2"/>
            </a:solidFill>
            <a:round/>
            <a:headEnd/>
            <a:tailEnd/>
          </a:ln>
        </p:spPr>
        <p:txBody>
          <a:bodyPr rot="10800000" vert="eaVert" wrap="none" anchor="ctr"/>
          <a:lstStyle/>
          <a:p>
            <a:pPr algn="r" fontAlgn="auto">
              <a:spcBef>
                <a:spcPts val="0"/>
              </a:spcBef>
              <a:spcAft>
                <a:spcPts val="0"/>
              </a:spcAft>
              <a:defRPr/>
            </a:pPr>
            <a:endParaRPr lang="zh-CN" altLang="en-US" b="0" kern="0">
              <a:solidFill>
                <a:sysClr val="windowText" lastClr="000000"/>
              </a:solidFill>
              <a:latin typeface="FrutigerNext LT Regular" pitchFamily="34" charset="0"/>
              <a:ea typeface="MS PGothic" pitchFamily="34" charset="-128"/>
            </a:endParaRPr>
          </a:p>
        </p:txBody>
      </p:sp>
      <p:sp>
        <p:nvSpPr>
          <p:cNvPr id="57" name="AutoShape 2"/>
          <p:cNvSpPr>
            <a:spLocks noChangeArrowheads="1"/>
          </p:cNvSpPr>
          <p:nvPr/>
        </p:nvSpPr>
        <p:spPr bwMode="auto">
          <a:xfrm>
            <a:off x="429155" y="3183984"/>
            <a:ext cx="7600950" cy="819150"/>
          </a:xfrm>
          <a:prstGeom prst="parallelogram">
            <a:avLst>
              <a:gd name="adj" fmla="val 106795"/>
            </a:avLst>
          </a:prstGeom>
          <a:solidFill>
            <a:srgbClr val="3366FF">
              <a:alpha val="32941"/>
            </a:srgbClr>
          </a:solidFill>
          <a:ln w="28575" algn="ctr">
            <a:noFill/>
            <a:miter lim="800000"/>
            <a:headEnd/>
            <a:tailEnd/>
          </a:ln>
        </p:spPr>
        <p:txBody>
          <a:bodyPr wrap="none" lIns="91434" tIns="45717" rIns="91434" bIns="45717" anchor="ctr"/>
          <a:lstStyle/>
          <a:p>
            <a:pPr algn="r" eaLnBrk="0" hangingPunct="0">
              <a:spcBef>
                <a:spcPct val="50000"/>
              </a:spcBef>
            </a:pPr>
            <a:endParaRPr lang="en-US" sz="1600">
              <a:latin typeface="FrutigerNext LT Regular" pitchFamily="34" charset="0"/>
              <a:ea typeface="华文细黑" pitchFamily="2" charset="-122"/>
            </a:endParaRPr>
          </a:p>
        </p:txBody>
      </p:sp>
      <p:pic>
        <p:nvPicPr>
          <p:cNvPr id="58" name="Object 34"/>
          <p:cNvPicPr>
            <a:picLocks noChangeAspect="1" noChangeArrowheads="1"/>
          </p:cNvPicPr>
          <p:nvPr/>
        </p:nvPicPr>
        <p:blipFill>
          <a:blip r:embed="rId3"/>
          <a:srcRect/>
          <a:stretch>
            <a:fillRect/>
          </a:stretch>
        </p:blipFill>
        <p:spPr bwMode="auto">
          <a:xfrm>
            <a:off x="1258888" y="3206562"/>
            <a:ext cx="258762" cy="431800"/>
          </a:xfrm>
          <a:prstGeom prst="rect">
            <a:avLst/>
          </a:prstGeom>
          <a:noFill/>
          <a:ln w="9525" algn="ctr">
            <a:noFill/>
            <a:miter lim="800000"/>
            <a:headEnd/>
            <a:tailEnd/>
          </a:ln>
        </p:spPr>
      </p:pic>
      <p:sp>
        <p:nvSpPr>
          <p:cNvPr id="59" name="Text Box 35"/>
          <p:cNvSpPr txBox="1">
            <a:spLocks noChangeArrowheads="1"/>
          </p:cNvSpPr>
          <p:nvPr/>
        </p:nvSpPr>
        <p:spPr bwMode="auto">
          <a:xfrm>
            <a:off x="801511" y="3638362"/>
            <a:ext cx="903112" cy="261604"/>
          </a:xfrm>
          <a:prstGeom prst="rect">
            <a:avLst/>
          </a:prstGeom>
          <a:noFill/>
          <a:ln w="19050" algn="ctr">
            <a:noFill/>
            <a:miter lim="800000"/>
            <a:headEnd/>
            <a:tailEnd/>
          </a:ln>
        </p:spPr>
        <p:txBody>
          <a:bodyPr wrap="square" lIns="91434" tIns="45717" rIns="91434" bIns="45717">
            <a:spAutoFit/>
          </a:bodyPr>
          <a:lstStyle/>
          <a:p>
            <a:pPr fontAlgn="auto">
              <a:spcBef>
                <a:spcPct val="50000"/>
              </a:spcBef>
              <a:spcAft>
                <a:spcPts val="0"/>
              </a:spcAft>
              <a:defRPr/>
            </a:pPr>
            <a:r>
              <a:rPr lang="en-US" altLang="zh-CN" sz="1100" b="1" kern="0" dirty="0" smtClean="0">
                <a:solidFill>
                  <a:srgbClr val="FFFF00"/>
                </a:solidFill>
                <a:latin typeface="+mn-lt"/>
                <a:ea typeface="华文细黑" pitchFamily="2" charset="-122"/>
              </a:rPr>
              <a:t>Cell  phone</a:t>
            </a:r>
            <a:endParaRPr lang="zh-CN" altLang="en-US" sz="1100" b="1" kern="0" dirty="0">
              <a:solidFill>
                <a:srgbClr val="FFFF00"/>
              </a:solidFill>
              <a:latin typeface="+mn-lt"/>
              <a:ea typeface="华文细黑" pitchFamily="2" charset="-122"/>
            </a:endParaRPr>
          </a:p>
        </p:txBody>
      </p:sp>
      <p:pic>
        <p:nvPicPr>
          <p:cNvPr id="60" name="Picture 38"/>
          <p:cNvPicPr>
            <a:picLocks noChangeAspect="1" noChangeArrowheads="1"/>
          </p:cNvPicPr>
          <p:nvPr/>
        </p:nvPicPr>
        <p:blipFill>
          <a:blip r:embed="rId4"/>
          <a:srcRect/>
          <a:stretch>
            <a:fillRect/>
          </a:stretch>
        </p:blipFill>
        <p:spPr bwMode="auto">
          <a:xfrm>
            <a:off x="4708525" y="3203387"/>
            <a:ext cx="508000" cy="396875"/>
          </a:xfrm>
          <a:prstGeom prst="rect">
            <a:avLst/>
          </a:prstGeom>
          <a:noFill/>
          <a:ln w="9525">
            <a:noFill/>
            <a:miter lim="800000"/>
            <a:headEnd/>
            <a:tailEnd/>
          </a:ln>
        </p:spPr>
      </p:pic>
      <p:pic>
        <p:nvPicPr>
          <p:cNvPr id="61" name="Picture 39"/>
          <p:cNvPicPr>
            <a:picLocks noChangeAspect="1" noChangeArrowheads="1"/>
          </p:cNvPicPr>
          <p:nvPr/>
        </p:nvPicPr>
        <p:blipFill>
          <a:blip r:embed="rId5"/>
          <a:srcRect/>
          <a:stretch>
            <a:fillRect/>
          </a:stretch>
        </p:blipFill>
        <p:spPr bwMode="auto">
          <a:xfrm>
            <a:off x="5402263" y="3204974"/>
            <a:ext cx="488950" cy="395288"/>
          </a:xfrm>
          <a:prstGeom prst="rect">
            <a:avLst/>
          </a:prstGeom>
          <a:noFill/>
          <a:ln w="9525">
            <a:noFill/>
            <a:miter lim="800000"/>
            <a:headEnd/>
            <a:tailEnd/>
          </a:ln>
        </p:spPr>
      </p:pic>
      <p:sp>
        <p:nvSpPr>
          <p:cNvPr id="62" name="Text Box 40"/>
          <p:cNvSpPr txBox="1">
            <a:spLocks noChangeArrowheads="1"/>
          </p:cNvSpPr>
          <p:nvPr/>
        </p:nvSpPr>
        <p:spPr bwMode="auto">
          <a:xfrm>
            <a:off x="4647939" y="3667466"/>
            <a:ext cx="633495" cy="261604"/>
          </a:xfrm>
          <a:prstGeom prst="rect">
            <a:avLst/>
          </a:prstGeom>
          <a:noFill/>
          <a:ln w="19050" algn="ctr">
            <a:noFill/>
            <a:miter lim="800000"/>
            <a:headEnd/>
            <a:tailEnd/>
          </a:ln>
        </p:spPr>
        <p:txBody>
          <a:bodyPr wrap="none" lIns="91434" tIns="45717" rIns="91434" bIns="45717">
            <a:spAutoFit/>
          </a:bodyPr>
          <a:lstStyle/>
          <a:p>
            <a:pPr fontAlgn="auto">
              <a:spcBef>
                <a:spcPct val="50000"/>
              </a:spcBef>
              <a:spcAft>
                <a:spcPts val="0"/>
              </a:spcAft>
              <a:defRPr/>
            </a:pPr>
            <a:r>
              <a:rPr lang="en-US" altLang="zh-CN" sz="1100" b="1" kern="0" dirty="0">
                <a:solidFill>
                  <a:srgbClr val="FFFF00"/>
                </a:solidFill>
                <a:latin typeface="+mn-lt"/>
                <a:ea typeface="华文细黑" pitchFamily="2" charset="-122"/>
              </a:rPr>
              <a:t>Camera</a:t>
            </a:r>
            <a:endParaRPr lang="zh-CN" altLang="en-US" sz="1100" b="1" kern="0" dirty="0">
              <a:solidFill>
                <a:srgbClr val="FFFF00"/>
              </a:solidFill>
              <a:latin typeface="+mn-lt"/>
              <a:ea typeface="华文细黑" pitchFamily="2" charset="-122"/>
            </a:endParaRPr>
          </a:p>
        </p:txBody>
      </p:sp>
      <p:sp>
        <p:nvSpPr>
          <p:cNvPr id="63" name="Text Box 41"/>
          <p:cNvSpPr txBox="1">
            <a:spLocks noChangeArrowheads="1"/>
          </p:cNvSpPr>
          <p:nvPr/>
        </p:nvSpPr>
        <p:spPr bwMode="auto">
          <a:xfrm>
            <a:off x="5429956" y="3678755"/>
            <a:ext cx="453958" cy="261604"/>
          </a:xfrm>
          <a:prstGeom prst="rect">
            <a:avLst/>
          </a:prstGeom>
          <a:noFill/>
          <a:ln w="19050" algn="ctr">
            <a:noFill/>
            <a:miter lim="800000"/>
            <a:headEnd/>
            <a:tailEnd/>
          </a:ln>
        </p:spPr>
        <p:txBody>
          <a:bodyPr wrap="none" lIns="91434" tIns="45717" rIns="91434" bIns="45717">
            <a:spAutoFit/>
          </a:bodyPr>
          <a:lstStyle/>
          <a:p>
            <a:pPr fontAlgn="auto">
              <a:spcBef>
                <a:spcPct val="50000"/>
              </a:spcBef>
              <a:spcAft>
                <a:spcPts val="0"/>
              </a:spcAft>
              <a:defRPr/>
            </a:pPr>
            <a:r>
              <a:rPr lang="en-US" altLang="zh-CN" sz="1100" b="1" kern="0" dirty="0">
                <a:solidFill>
                  <a:srgbClr val="FFFF00"/>
                </a:solidFill>
                <a:latin typeface="+mn-lt"/>
                <a:ea typeface="华文细黑" pitchFamily="2" charset="-122"/>
              </a:rPr>
              <a:t>RFID</a:t>
            </a:r>
          </a:p>
        </p:txBody>
      </p:sp>
      <p:pic>
        <p:nvPicPr>
          <p:cNvPr id="64" name="Picture 42"/>
          <p:cNvPicPr>
            <a:picLocks noChangeAspect="1" noChangeArrowheads="1"/>
          </p:cNvPicPr>
          <p:nvPr/>
        </p:nvPicPr>
        <p:blipFill>
          <a:blip r:embed="rId6"/>
          <a:srcRect/>
          <a:stretch>
            <a:fillRect/>
          </a:stretch>
        </p:blipFill>
        <p:spPr bwMode="auto">
          <a:xfrm>
            <a:off x="6159149" y="3171637"/>
            <a:ext cx="825500" cy="428625"/>
          </a:xfrm>
          <a:prstGeom prst="rect">
            <a:avLst/>
          </a:prstGeom>
          <a:noFill/>
          <a:ln w="9525">
            <a:noFill/>
            <a:miter lim="800000"/>
            <a:headEnd/>
            <a:tailEnd/>
          </a:ln>
        </p:spPr>
      </p:pic>
      <p:sp>
        <p:nvSpPr>
          <p:cNvPr id="65" name="Text Box 43"/>
          <p:cNvSpPr txBox="1">
            <a:spLocks noChangeArrowheads="1"/>
          </p:cNvSpPr>
          <p:nvPr/>
        </p:nvSpPr>
        <p:spPr bwMode="auto">
          <a:xfrm>
            <a:off x="5808028" y="3667466"/>
            <a:ext cx="1604914" cy="261604"/>
          </a:xfrm>
          <a:prstGeom prst="rect">
            <a:avLst/>
          </a:prstGeom>
          <a:noFill/>
          <a:ln w="19050" algn="ctr">
            <a:noFill/>
            <a:miter lim="800000"/>
            <a:headEnd/>
            <a:tailEnd/>
          </a:ln>
        </p:spPr>
        <p:txBody>
          <a:bodyPr wrap="none" lIns="91434" tIns="45717" rIns="91434" bIns="45717">
            <a:spAutoFit/>
          </a:bodyPr>
          <a:lstStyle/>
          <a:p>
            <a:pPr fontAlgn="auto">
              <a:spcBef>
                <a:spcPct val="50000"/>
              </a:spcBef>
              <a:spcAft>
                <a:spcPts val="0"/>
              </a:spcAft>
              <a:defRPr/>
            </a:pPr>
            <a:r>
              <a:rPr lang="en-US" altLang="zh-CN" sz="1100" b="1" kern="0" dirty="0">
                <a:solidFill>
                  <a:srgbClr val="FFFF00"/>
                </a:solidFill>
                <a:latin typeface="+mn-lt"/>
                <a:ea typeface="华文细黑" pitchFamily="2" charset="-122"/>
              </a:rPr>
              <a:t>wireless sensor network</a:t>
            </a:r>
            <a:endParaRPr lang="zh-CN" altLang="en-US" sz="1100" b="1" kern="0" dirty="0">
              <a:solidFill>
                <a:srgbClr val="FFFF00"/>
              </a:solidFill>
              <a:latin typeface="+mn-lt"/>
              <a:ea typeface="华文细黑" pitchFamily="2" charset="-122"/>
            </a:endParaRPr>
          </a:p>
        </p:txBody>
      </p:sp>
      <p:sp>
        <p:nvSpPr>
          <p:cNvPr id="66" name="Text Box 44"/>
          <p:cNvSpPr txBox="1">
            <a:spLocks noChangeArrowheads="1"/>
          </p:cNvSpPr>
          <p:nvPr/>
        </p:nvSpPr>
        <p:spPr bwMode="auto">
          <a:xfrm>
            <a:off x="1478844" y="3660940"/>
            <a:ext cx="934164" cy="261604"/>
          </a:xfrm>
          <a:prstGeom prst="rect">
            <a:avLst/>
          </a:prstGeom>
          <a:noFill/>
          <a:ln w="19050" algn="ctr">
            <a:noFill/>
            <a:miter lim="800000"/>
            <a:headEnd/>
            <a:tailEnd/>
          </a:ln>
        </p:spPr>
        <p:txBody>
          <a:bodyPr wrap="square" lIns="91434" tIns="45717" rIns="91434" bIns="45717">
            <a:spAutoFit/>
          </a:bodyPr>
          <a:lstStyle/>
          <a:p>
            <a:pPr fontAlgn="auto">
              <a:spcBef>
                <a:spcPct val="50000"/>
              </a:spcBef>
              <a:spcAft>
                <a:spcPts val="0"/>
              </a:spcAft>
              <a:defRPr/>
            </a:pPr>
            <a:r>
              <a:rPr lang="en-US" altLang="zh-CN" sz="1100" b="1" kern="0" dirty="0" smtClean="0">
                <a:solidFill>
                  <a:srgbClr val="FFFF00"/>
                </a:solidFill>
                <a:latin typeface="+mn-lt"/>
                <a:ea typeface="华文细黑" pitchFamily="2" charset="-122"/>
              </a:rPr>
              <a:t>Vedio phone</a:t>
            </a:r>
            <a:endParaRPr lang="zh-CN" altLang="en-US" sz="1100" b="1" kern="0" dirty="0">
              <a:solidFill>
                <a:srgbClr val="FFFF00"/>
              </a:solidFill>
              <a:latin typeface="+mn-lt"/>
              <a:ea typeface="华文细黑" pitchFamily="2" charset="-122"/>
            </a:endParaRPr>
          </a:p>
        </p:txBody>
      </p:sp>
      <p:pic>
        <p:nvPicPr>
          <p:cNvPr id="67" name="Picture 45" descr="40"/>
          <p:cNvPicPr>
            <a:picLocks noChangeAspect="1" noChangeArrowheads="1"/>
          </p:cNvPicPr>
          <p:nvPr/>
        </p:nvPicPr>
        <p:blipFill>
          <a:blip r:embed="rId7"/>
          <a:srcRect/>
          <a:stretch>
            <a:fillRect/>
          </a:stretch>
        </p:blipFill>
        <p:spPr bwMode="auto">
          <a:xfrm>
            <a:off x="3867150" y="3204974"/>
            <a:ext cx="395288" cy="395288"/>
          </a:xfrm>
          <a:prstGeom prst="rect">
            <a:avLst/>
          </a:prstGeom>
          <a:noFill/>
          <a:ln w="9525">
            <a:noFill/>
            <a:miter lim="800000"/>
            <a:headEnd/>
            <a:tailEnd/>
          </a:ln>
        </p:spPr>
      </p:pic>
      <p:sp>
        <p:nvSpPr>
          <p:cNvPr id="68" name="Text Box 46"/>
          <p:cNvSpPr txBox="1">
            <a:spLocks noChangeArrowheads="1"/>
          </p:cNvSpPr>
          <p:nvPr/>
        </p:nvSpPr>
        <p:spPr bwMode="auto">
          <a:xfrm>
            <a:off x="3783366" y="3667466"/>
            <a:ext cx="660746" cy="261604"/>
          </a:xfrm>
          <a:prstGeom prst="rect">
            <a:avLst/>
          </a:prstGeom>
          <a:noFill/>
          <a:ln w="19050" algn="ctr">
            <a:noFill/>
            <a:miter lim="800000"/>
            <a:headEnd/>
            <a:tailEnd/>
          </a:ln>
        </p:spPr>
        <p:txBody>
          <a:bodyPr wrap="none" lIns="91434" tIns="45717" rIns="91434" bIns="45717">
            <a:spAutoFit/>
          </a:bodyPr>
          <a:lstStyle/>
          <a:p>
            <a:pPr fontAlgn="auto">
              <a:spcBef>
                <a:spcPct val="50000"/>
              </a:spcBef>
              <a:spcAft>
                <a:spcPts val="0"/>
              </a:spcAft>
              <a:defRPr/>
            </a:pPr>
            <a:r>
              <a:rPr lang="en-US" altLang="zh-CN" sz="1100" b="1" kern="0" dirty="0">
                <a:solidFill>
                  <a:srgbClr val="FFFF00"/>
                </a:solidFill>
                <a:latin typeface="+mn-lt"/>
                <a:ea typeface="华文细黑" pitchFamily="2" charset="-122"/>
              </a:rPr>
              <a:t>internet</a:t>
            </a:r>
          </a:p>
        </p:txBody>
      </p:sp>
      <p:pic>
        <p:nvPicPr>
          <p:cNvPr id="69" name="Picture 47" descr="人-电脑-电话"/>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11413" y="3135124"/>
            <a:ext cx="508000" cy="434975"/>
          </a:xfrm>
          <a:prstGeom prst="rect">
            <a:avLst/>
          </a:prstGeom>
          <a:noFill/>
          <a:ln w="9525">
            <a:noFill/>
            <a:miter lim="800000"/>
            <a:headEnd/>
            <a:tailEnd/>
          </a:ln>
        </p:spPr>
      </p:pic>
      <p:sp>
        <p:nvSpPr>
          <p:cNvPr id="70" name="Text Box 48"/>
          <p:cNvSpPr txBox="1">
            <a:spLocks noChangeArrowheads="1"/>
          </p:cNvSpPr>
          <p:nvPr/>
        </p:nvSpPr>
        <p:spPr bwMode="auto">
          <a:xfrm>
            <a:off x="2248005" y="3672229"/>
            <a:ext cx="806619" cy="261604"/>
          </a:xfrm>
          <a:prstGeom prst="rect">
            <a:avLst/>
          </a:prstGeom>
          <a:noFill/>
          <a:ln w="19050" algn="ctr">
            <a:noFill/>
            <a:miter lim="800000"/>
            <a:headEnd/>
            <a:tailEnd/>
          </a:ln>
        </p:spPr>
        <p:txBody>
          <a:bodyPr wrap="none" lIns="91434" tIns="45717" rIns="91434" bIns="45717">
            <a:spAutoFit/>
          </a:bodyPr>
          <a:lstStyle/>
          <a:p>
            <a:pPr fontAlgn="auto">
              <a:spcBef>
                <a:spcPct val="50000"/>
              </a:spcBef>
              <a:spcAft>
                <a:spcPts val="0"/>
              </a:spcAft>
              <a:defRPr/>
            </a:pPr>
            <a:r>
              <a:rPr lang="en-US" altLang="zh-CN" sz="1100" b="1" kern="0" dirty="0">
                <a:solidFill>
                  <a:srgbClr val="FFFF00"/>
                </a:solidFill>
                <a:latin typeface="+mn-lt"/>
                <a:ea typeface="华文细黑" pitchFamily="2" charset="-122"/>
              </a:rPr>
              <a:t>Call center</a:t>
            </a:r>
            <a:endParaRPr lang="zh-CN" altLang="en-US" sz="1100" b="1" kern="0" dirty="0">
              <a:solidFill>
                <a:srgbClr val="FFFF00"/>
              </a:solidFill>
              <a:latin typeface="+mn-lt"/>
              <a:ea typeface="华文细黑" pitchFamily="2" charset="-122"/>
            </a:endParaRPr>
          </a:p>
        </p:txBody>
      </p:sp>
      <p:sp>
        <p:nvSpPr>
          <p:cNvPr id="71" name="Text Box 49"/>
          <p:cNvSpPr txBox="1">
            <a:spLocks noChangeArrowheads="1"/>
          </p:cNvSpPr>
          <p:nvPr/>
        </p:nvSpPr>
        <p:spPr bwMode="auto">
          <a:xfrm>
            <a:off x="3092275" y="3667466"/>
            <a:ext cx="442738" cy="261604"/>
          </a:xfrm>
          <a:prstGeom prst="rect">
            <a:avLst/>
          </a:prstGeom>
          <a:noFill/>
          <a:ln w="19050" algn="ctr">
            <a:noFill/>
            <a:miter lim="800000"/>
            <a:headEnd/>
            <a:tailEnd/>
          </a:ln>
        </p:spPr>
        <p:txBody>
          <a:bodyPr wrap="none" lIns="91434" tIns="45717" rIns="91434" bIns="45717">
            <a:spAutoFit/>
          </a:bodyPr>
          <a:lstStyle/>
          <a:p>
            <a:pPr algn="r" fontAlgn="auto">
              <a:spcBef>
                <a:spcPct val="50000"/>
              </a:spcBef>
              <a:spcAft>
                <a:spcPts val="0"/>
              </a:spcAft>
              <a:defRPr/>
            </a:pPr>
            <a:r>
              <a:rPr lang="en-US" altLang="zh-CN" sz="1100" b="1" kern="0" dirty="0">
                <a:solidFill>
                  <a:srgbClr val="FFFF00"/>
                </a:solidFill>
                <a:latin typeface="+mn-lt"/>
                <a:ea typeface="华文细黑" pitchFamily="2" charset="-122"/>
              </a:rPr>
              <a:t>WIF</a:t>
            </a:r>
            <a:r>
              <a:rPr lang="en-US" altLang="zh-CN" sz="1000" kern="0" dirty="0" smtClean="0">
                <a:solidFill>
                  <a:srgbClr val="FFFF00"/>
                </a:solidFill>
                <a:latin typeface="华文细黑" pitchFamily="2" charset="-122"/>
                <a:ea typeface="华文细黑" pitchFamily="2" charset="-122"/>
              </a:rPr>
              <a:t>I</a:t>
            </a:r>
            <a:endParaRPr lang="zh-CN" altLang="en-US" sz="1000" kern="0" dirty="0">
              <a:solidFill>
                <a:srgbClr val="FFFF00"/>
              </a:solidFill>
              <a:latin typeface="华文细黑" pitchFamily="2" charset="-122"/>
              <a:ea typeface="华文细黑" pitchFamily="2" charset="-122"/>
            </a:endParaRPr>
          </a:p>
        </p:txBody>
      </p:sp>
      <p:pic>
        <p:nvPicPr>
          <p:cNvPr id="72" name="Picture 50"/>
          <p:cNvPicPr>
            <a:picLocks noChangeAspect="1" noChangeArrowheads="1"/>
          </p:cNvPicPr>
          <p:nvPr/>
        </p:nvPicPr>
        <p:blipFill>
          <a:blip r:embed="rId9"/>
          <a:srcRect/>
          <a:stretch>
            <a:fillRect/>
          </a:stretch>
        </p:blipFill>
        <p:spPr bwMode="auto">
          <a:xfrm>
            <a:off x="1763713" y="3206562"/>
            <a:ext cx="439737" cy="379412"/>
          </a:xfrm>
          <a:prstGeom prst="rect">
            <a:avLst/>
          </a:prstGeom>
          <a:noFill/>
          <a:ln w="9525">
            <a:noFill/>
            <a:miter lim="800000"/>
            <a:headEnd/>
            <a:tailEnd/>
          </a:ln>
        </p:spPr>
      </p:pic>
      <p:pic>
        <p:nvPicPr>
          <p:cNvPr id="73" name="Picture 51"/>
          <p:cNvPicPr>
            <a:picLocks noChangeAspect="1" noChangeArrowheads="1"/>
          </p:cNvPicPr>
          <p:nvPr/>
        </p:nvPicPr>
        <p:blipFill>
          <a:blip r:embed="rId10"/>
          <a:srcRect/>
          <a:stretch>
            <a:fillRect/>
          </a:stretch>
        </p:blipFill>
        <p:spPr bwMode="auto">
          <a:xfrm>
            <a:off x="3087688" y="3219262"/>
            <a:ext cx="438150" cy="381000"/>
          </a:xfrm>
          <a:prstGeom prst="rect">
            <a:avLst/>
          </a:prstGeom>
          <a:noFill/>
          <a:ln w="9525">
            <a:noFill/>
            <a:miter lim="800000"/>
            <a:headEnd/>
            <a:tailEnd/>
          </a:ln>
        </p:spPr>
      </p:pic>
      <p:grpSp>
        <p:nvGrpSpPr>
          <p:cNvPr id="84" name="Group 15"/>
          <p:cNvGrpSpPr>
            <a:grpSpLocks/>
          </p:cNvGrpSpPr>
          <p:nvPr/>
        </p:nvGrpSpPr>
        <p:grpSpPr bwMode="auto">
          <a:xfrm>
            <a:off x="1543050" y="995174"/>
            <a:ext cx="1025525" cy="504825"/>
            <a:chOff x="3606" y="1965"/>
            <a:chExt cx="862" cy="467"/>
          </a:xfrm>
        </p:grpSpPr>
        <p:sp>
          <p:nvSpPr>
            <p:cNvPr id="85" name="Oval 16"/>
            <p:cNvSpPr>
              <a:spLocks noChangeAspect="1" noChangeArrowheads="1"/>
            </p:cNvSpPr>
            <p:nvPr/>
          </p:nvSpPr>
          <p:spPr bwMode="auto">
            <a:xfrm>
              <a:off x="3606" y="1965"/>
              <a:ext cx="862" cy="467"/>
            </a:xfrm>
            <a:prstGeom prst="ellipse">
              <a:avLst/>
            </a:prstGeom>
            <a:gradFill rotWithShape="1">
              <a:gsLst>
                <a:gs pos="0">
                  <a:srgbClr val="F1E16B"/>
                </a:gs>
                <a:gs pos="100000">
                  <a:srgbClr val="CC9900"/>
                </a:gs>
              </a:gsLst>
              <a:lin ang="2700000" scaled="1"/>
            </a:gradFill>
            <a:ln w="9525">
              <a:solidFill>
                <a:srgbClr val="FFFFFF"/>
              </a:solidFill>
              <a:round/>
              <a:headEnd/>
              <a:tailEnd/>
            </a:ln>
            <a:effectLst>
              <a:outerShdw dist="50800" dir="5400000" algn="ctr" rotWithShape="0">
                <a:schemeClr val="tx2">
                  <a:alpha val="50000"/>
                </a:schemeClr>
              </a:outerShdw>
            </a:effectLst>
          </p:spPr>
          <p:txBody>
            <a:bodyPr wrap="none" anchor="ctr"/>
            <a:lstStyle/>
            <a:p>
              <a:pPr algn="r">
                <a:defRPr/>
              </a:pPr>
              <a:endParaRPr lang="zh-CN" altLang="en-US" sz="1200">
                <a:latin typeface="Arial" charset="0"/>
              </a:endParaRPr>
            </a:p>
          </p:txBody>
        </p:sp>
        <p:pic>
          <p:nvPicPr>
            <p:cNvPr id="86" name="Picture 17" descr="12"/>
            <p:cNvPicPr>
              <a:picLocks noChangeAspect="1" noChangeArrowheads="1"/>
            </p:cNvPicPr>
            <p:nvPr/>
          </p:nvPicPr>
          <p:blipFill>
            <a:blip r:embed="rId11"/>
            <a:srcRect/>
            <a:stretch>
              <a:fillRect/>
            </a:stretch>
          </p:blipFill>
          <p:spPr bwMode="auto">
            <a:xfrm>
              <a:off x="3606" y="1979"/>
              <a:ext cx="786" cy="447"/>
            </a:xfrm>
            <a:prstGeom prst="rect">
              <a:avLst/>
            </a:prstGeom>
            <a:noFill/>
            <a:ln w="9525">
              <a:noFill/>
              <a:miter lim="800000"/>
              <a:headEnd/>
              <a:tailEnd/>
            </a:ln>
          </p:spPr>
        </p:pic>
      </p:grpSp>
      <p:grpSp>
        <p:nvGrpSpPr>
          <p:cNvPr id="87" name="Group 204"/>
          <p:cNvGrpSpPr>
            <a:grpSpLocks/>
          </p:cNvGrpSpPr>
          <p:nvPr/>
        </p:nvGrpSpPr>
        <p:grpSpPr bwMode="auto">
          <a:xfrm>
            <a:off x="3251200" y="1007874"/>
            <a:ext cx="1016000" cy="492125"/>
            <a:chOff x="2245" y="1344"/>
            <a:chExt cx="862" cy="468"/>
          </a:xfrm>
        </p:grpSpPr>
        <p:sp>
          <p:nvSpPr>
            <p:cNvPr id="88" name="Oval 16"/>
            <p:cNvSpPr>
              <a:spLocks noChangeAspect="1" noChangeArrowheads="1"/>
            </p:cNvSpPr>
            <p:nvPr/>
          </p:nvSpPr>
          <p:spPr bwMode="auto">
            <a:xfrm>
              <a:off x="2245" y="1344"/>
              <a:ext cx="862" cy="468"/>
            </a:xfrm>
            <a:prstGeom prst="ellipse">
              <a:avLst/>
            </a:prstGeom>
            <a:gradFill rotWithShape="1">
              <a:gsLst>
                <a:gs pos="0">
                  <a:srgbClr val="F1E16B"/>
                </a:gs>
                <a:gs pos="100000">
                  <a:srgbClr val="CC9900"/>
                </a:gs>
              </a:gsLst>
              <a:lin ang="2700000" scaled="1"/>
            </a:gradFill>
            <a:ln w="9525">
              <a:solidFill>
                <a:srgbClr val="FFFFFF"/>
              </a:solidFill>
              <a:round/>
              <a:headEnd/>
              <a:tailEnd/>
            </a:ln>
            <a:effectLst>
              <a:outerShdw dist="50800" dir="5400000" algn="ctr" rotWithShape="0">
                <a:schemeClr val="tx2">
                  <a:alpha val="50000"/>
                </a:schemeClr>
              </a:outerShdw>
            </a:effectLst>
          </p:spPr>
          <p:txBody>
            <a:bodyPr wrap="none" anchor="ctr"/>
            <a:lstStyle/>
            <a:p>
              <a:pPr algn="r">
                <a:defRPr/>
              </a:pPr>
              <a:endParaRPr lang="zh-CN" altLang="en-US" sz="1200">
                <a:latin typeface="Arial" charset="0"/>
              </a:endParaRPr>
            </a:p>
          </p:txBody>
        </p:sp>
        <p:grpSp>
          <p:nvGrpSpPr>
            <p:cNvPr id="89" name="Group 162"/>
            <p:cNvGrpSpPr>
              <a:grpSpLocks/>
            </p:cNvGrpSpPr>
            <p:nvPr/>
          </p:nvGrpSpPr>
          <p:grpSpPr bwMode="auto">
            <a:xfrm>
              <a:off x="2518" y="1468"/>
              <a:ext cx="416" cy="318"/>
              <a:chOff x="763" y="2928"/>
              <a:chExt cx="398" cy="398"/>
            </a:xfrm>
          </p:grpSpPr>
          <p:pic>
            <p:nvPicPr>
              <p:cNvPr id="103" name="Picture 163"/>
              <p:cNvPicPr>
                <a:picLocks noChangeAspect="1" noChangeArrowheads="1"/>
              </p:cNvPicPr>
              <p:nvPr/>
            </p:nvPicPr>
            <p:blipFill>
              <a:blip r:embed="rId12"/>
              <a:srcRect/>
              <a:stretch>
                <a:fillRect/>
              </a:stretch>
            </p:blipFill>
            <p:spPr bwMode="auto">
              <a:xfrm>
                <a:off x="1005" y="2963"/>
                <a:ext cx="156" cy="266"/>
              </a:xfrm>
              <a:prstGeom prst="rect">
                <a:avLst/>
              </a:prstGeom>
              <a:noFill/>
              <a:ln w="9525">
                <a:noFill/>
                <a:miter lim="800000"/>
                <a:headEnd/>
                <a:tailEnd/>
              </a:ln>
            </p:spPr>
          </p:pic>
          <p:pic>
            <p:nvPicPr>
              <p:cNvPr id="104" name="Picture 164"/>
              <p:cNvPicPr>
                <a:picLocks noChangeAspect="1" noChangeArrowheads="1"/>
              </p:cNvPicPr>
              <p:nvPr/>
            </p:nvPicPr>
            <p:blipFill>
              <a:blip r:embed="rId12"/>
              <a:srcRect/>
              <a:stretch>
                <a:fillRect/>
              </a:stretch>
            </p:blipFill>
            <p:spPr bwMode="auto">
              <a:xfrm>
                <a:off x="867" y="2928"/>
                <a:ext cx="181" cy="310"/>
              </a:xfrm>
              <a:prstGeom prst="rect">
                <a:avLst/>
              </a:prstGeom>
              <a:noFill/>
              <a:ln w="9525">
                <a:noFill/>
                <a:miter lim="800000"/>
                <a:headEnd/>
                <a:tailEnd/>
              </a:ln>
            </p:spPr>
          </p:pic>
          <p:grpSp>
            <p:nvGrpSpPr>
              <p:cNvPr id="105" name="Group 165"/>
              <p:cNvGrpSpPr>
                <a:grpSpLocks/>
              </p:cNvGrpSpPr>
              <p:nvPr/>
            </p:nvGrpSpPr>
            <p:grpSpPr bwMode="auto">
              <a:xfrm>
                <a:off x="763" y="2999"/>
                <a:ext cx="190" cy="327"/>
                <a:chOff x="593" y="2686"/>
                <a:chExt cx="327" cy="723"/>
              </a:xfrm>
            </p:grpSpPr>
            <p:pic>
              <p:nvPicPr>
                <p:cNvPr id="106" name="Picture 166"/>
                <p:cNvPicPr>
                  <a:picLocks noChangeAspect="1" noChangeArrowheads="1"/>
                </p:cNvPicPr>
                <p:nvPr/>
              </p:nvPicPr>
              <p:blipFill>
                <a:blip r:embed="rId12"/>
                <a:srcRect/>
                <a:stretch>
                  <a:fillRect/>
                </a:stretch>
              </p:blipFill>
              <p:spPr bwMode="auto">
                <a:xfrm>
                  <a:off x="663" y="2736"/>
                  <a:ext cx="257" cy="480"/>
                </a:xfrm>
                <a:prstGeom prst="rect">
                  <a:avLst/>
                </a:prstGeom>
                <a:noFill/>
                <a:ln w="9525">
                  <a:noFill/>
                  <a:miter lim="800000"/>
                  <a:headEnd/>
                  <a:tailEnd/>
                </a:ln>
              </p:spPr>
            </p:pic>
            <p:sp>
              <p:nvSpPr>
                <p:cNvPr id="107" name="Text Box 167"/>
                <p:cNvSpPr txBox="1">
                  <a:spLocks noChangeArrowheads="1"/>
                </p:cNvSpPr>
                <p:nvPr/>
              </p:nvSpPr>
              <p:spPr bwMode="auto">
                <a:xfrm>
                  <a:off x="593" y="2686"/>
                  <a:ext cx="258" cy="723"/>
                </a:xfrm>
                <a:prstGeom prst="rect">
                  <a:avLst/>
                </a:prstGeom>
                <a:noFill/>
                <a:ln w="9525">
                  <a:noFill/>
                  <a:miter lim="800000"/>
                  <a:headEnd/>
                  <a:tailEnd/>
                </a:ln>
              </p:spPr>
              <p:txBody>
                <a:bodyPr wrap="none">
                  <a:spAutoFit/>
                </a:bodyPr>
                <a:lstStyle/>
                <a:p>
                  <a:endParaRPr kumimoji="1" lang="en-US" sz="1200">
                    <a:solidFill>
                      <a:schemeClr val="bg2"/>
                    </a:solidFill>
                  </a:endParaRPr>
                </a:p>
              </p:txBody>
            </p:sp>
          </p:grpSp>
        </p:grpSp>
        <p:grpSp>
          <p:nvGrpSpPr>
            <p:cNvPr id="90" name="Group 168"/>
            <p:cNvGrpSpPr>
              <a:grpSpLocks/>
            </p:cNvGrpSpPr>
            <p:nvPr/>
          </p:nvGrpSpPr>
          <p:grpSpPr bwMode="auto">
            <a:xfrm>
              <a:off x="2318" y="1434"/>
              <a:ext cx="209" cy="260"/>
              <a:chOff x="671" y="3314"/>
              <a:chExt cx="510" cy="697"/>
            </a:xfrm>
          </p:grpSpPr>
          <p:sp>
            <p:nvSpPr>
              <p:cNvPr id="91" name="Rectangle 169"/>
              <p:cNvSpPr>
                <a:spLocks noChangeArrowheads="1"/>
              </p:cNvSpPr>
              <p:nvPr/>
            </p:nvSpPr>
            <p:spPr bwMode="auto">
              <a:xfrm>
                <a:off x="782" y="3353"/>
                <a:ext cx="360" cy="642"/>
              </a:xfrm>
              <a:prstGeom prst="rect">
                <a:avLst/>
              </a:prstGeom>
              <a:solidFill>
                <a:srgbClr val="8B9369"/>
              </a:solidFill>
              <a:ln w="0">
                <a:solidFill>
                  <a:srgbClr val="515746"/>
                </a:solid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2" name="Freeform 170"/>
              <p:cNvSpPr>
                <a:spLocks/>
              </p:cNvSpPr>
              <p:nvPr/>
            </p:nvSpPr>
            <p:spPr bwMode="auto">
              <a:xfrm>
                <a:off x="782" y="3314"/>
                <a:ext cx="399" cy="39"/>
              </a:xfrm>
              <a:custGeom>
                <a:avLst/>
                <a:gdLst>
                  <a:gd name="T0" fmla="*/ 360 w 399"/>
                  <a:gd name="T1" fmla="*/ 39 h 39"/>
                  <a:gd name="T2" fmla="*/ 399 w 399"/>
                  <a:gd name="T3" fmla="*/ 0 h 39"/>
                  <a:gd name="T4" fmla="*/ 57 w 399"/>
                  <a:gd name="T5" fmla="*/ 0 h 39"/>
                  <a:gd name="T6" fmla="*/ 0 w 399"/>
                  <a:gd name="T7" fmla="*/ 39 h 39"/>
                  <a:gd name="T8" fmla="*/ 360 w 399"/>
                  <a:gd name="T9" fmla="*/ 39 h 39"/>
                  <a:gd name="T10" fmla="*/ 0 60000 65536"/>
                  <a:gd name="T11" fmla="*/ 0 60000 65536"/>
                  <a:gd name="T12" fmla="*/ 0 60000 65536"/>
                  <a:gd name="T13" fmla="*/ 0 60000 65536"/>
                  <a:gd name="T14" fmla="*/ 0 60000 65536"/>
                  <a:gd name="T15" fmla="*/ 0 w 399"/>
                  <a:gd name="T16" fmla="*/ 0 h 39"/>
                  <a:gd name="T17" fmla="*/ 399 w 399"/>
                  <a:gd name="T18" fmla="*/ 39 h 39"/>
                </a:gdLst>
                <a:ahLst/>
                <a:cxnLst>
                  <a:cxn ang="T10">
                    <a:pos x="T0" y="T1"/>
                  </a:cxn>
                  <a:cxn ang="T11">
                    <a:pos x="T2" y="T3"/>
                  </a:cxn>
                  <a:cxn ang="T12">
                    <a:pos x="T4" y="T5"/>
                  </a:cxn>
                  <a:cxn ang="T13">
                    <a:pos x="T6" y="T7"/>
                  </a:cxn>
                  <a:cxn ang="T14">
                    <a:pos x="T8" y="T9"/>
                  </a:cxn>
                </a:cxnLst>
                <a:rect l="T15" t="T16" r="T17" b="T18"/>
                <a:pathLst>
                  <a:path w="399" h="39">
                    <a:moveTo>
                      <a:pt x="360" y="39"/>
                    </a:moveTo>
                    <a:lnTo>
                      <a:pt x="399" y="0"/>
                    </a:lnTo>
                    <a:lnTo>
                      <a:pt x="57" y="0"/>
                    </a:lnTo>
                    <a:lnTo>
                      <a:pt x="0" y="39"/>
                    </a:lnTo>
                    <a:lnTo>
                      <a:pt x="360" y="39"/>
                    </a:lnTo>
                  </a:path>
                </a:pathLst>
              </a:custGeom>
              <a:solidFill>
                <a:srgbClr val="B4B99D"/>
              </a:solidFill>
              <a:ln w="0">
                <a:solidFill>
                  <a:srgbClr val="515746"/>
                </a:solidFill>
                <a:prstDash val="solid"/>
                <a:round/>
                <a:headEnd/>
                <a:tailEnd/>
              </a:ln>
            </p:spPr>
            <p:txBody>
              <a:bodyPr/>
              <a:lstStyle/>
              <a:p>
                <a:endParaRPr lang="zh-CN" altLang="en-US"/>
              </a:p>
            </p:txBody>
          </p:sp>
          <p:sp>
            <p:nvSpPr>
              <p:cNvPr id="93" name="Rectangle 171"/>
              <p:cNvSpPr>
                <a:spLocks noChangeArrowheads="1"/>
              </p:cNvSpPr>
              <p:nvPr/>
            </p:nvSpPr>
            <p:spPr bwMode="auto">
              <a:xfrm>
                <a:off x="781" y="3421"/>
                <a:ext cx="358" cy="24"/>
              </a:xfrm>
              <a:prstGeom prst="rect">
                <a:avLst/>
              </a:prstGeom>
              <a:solidFill>
                <a:srgbClr val="95AEBC"/>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4" name="Rectangle 172"/>
              <p:cNvSpPr>
                <a:spLocks noChangeArrowheads="1"/>
              </p:cNvSpPr>
              <p:nvPr/>
            </p:nvSpPr>
            <p:spPr bwMode="auto">
              <a:xfrm>
                <a:off x="781" y="3412"/>
                <a:ext cx="358" cy="8"/>
              </a:xfrm>
              <a:prstGeom prst="rect">
                <a:avLst/>
              </a:prstGeom>
              <a:solidFill>
                <a:srgbClr val="FFFFFF"/>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5" name="Rectangle 173"/>
              <p:cNvSpPr>
                <a:spLocks noChangeArrowheads="1"/>
              </p:cNvSpPr>
              <p:nvPr/>
            </p:nvSpPr>
            <p:spPr bwMode="auto">
              <a:xfrm>
                <a:off x="1057" y="3381"/>
                <a:ext cx="52" cy="10"/>
              </a:xfrm>
              <a:prstGeom prst="rect">
                <a:avLst/>
              </a:prstGeom>
              <a:solidFill>
                <a:srgbClr val="5285A0"/>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6" name="Rectangle 174"/>
              <p:cNvSpPr>
                <a:spLocks noChangeArrowheads="1"/>
              </p:cNvSpPr>
              <p:nvPr/>
            </p:nvSpPr>
            <p:spPr bwMode="auto">
              <a:xfrm>
                <a:off x="950" y="3446"/>
                <a:ext cx="6" cy="519"/>
              </a:xfrm>
              <a:prstGeom prst="rect">
                <a:avLst/>
              </a:prstGeom>
              <a:solidFill>
                <a:srgbClr val="FFFFFF"/>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7" name="Rectangle 175"/>
              <p:cNvSpPr>
                <a:spLocks noChangeArrowheads="1"/>
              </p:cNvSpPr>
              <p:nvPr/>
            </p:nvSpPr>
            <p:spPr bwMode="auto">
              <a:xfrm>
                <a:off x="783" y="3956"/>
                <a:ext cx="357" cy="9"/>
              </a:xfrm>
              <a:prstGeom prst="rect">
                <a:avLst/>
              </a:prstGeom>
              <a:solidFill>
                <a:srgbClr val="FFFFFF"/>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98" name="Freeform 176"/>
              <p:cNvSpPr>
                <a:spLocks/>
              </p:cNvSpPr>
              <p:nvPr/>
            </p:nvSpPr>
            <p:spPr bwMode="auto">
              <a:xfrm>
                <a:off x="1139" y="3314"/>
                <a:ext cx="42" cy="681"/>
              </a:xfrm>
              <a:custGeom>
                <a:avLst/>
                <a:gdLst>
                  <a:gd name="T0" fmla="*/ 3 w 42"/>
                  <a:gd name="T1" fmla="*/ 681 h 681"/>
                  <a:gd name="T2" fmla="*/ 42 w 42"/>
                  <a:gd name="T3" fmla="*/ 633 h 681"/>
                  <a:gd name="T4" fmla="*/ 42 w 42"/>
                  <a:gd name="T5" fmla="*/ 0 h 681"/>
                  <a:gd name="T6" fmla="*/ 0 w 42"/>
                  <a:gd name="T7" fmla="*/ 39 h 681"/>
                  <a:gd name="T8" fmla="*/ 3 w 42"/>
                  <a:gd name="T9" fmla="*/ 681 h 681"/>
                  <a:gd name="T10" fmla="*/ 0 60000 65536"/>
                  <a:gd name="T11" fmla="*/ 0 60000 65536"/>
                  <a:gd name="T12" fmla="*/ 0 60000 65536"/>
                  <a:gd name="T13" fmla="*/ 0 60000 65536"/>
                  <a:gd name="T14" fmla="*/ 0 60000 65536"/>
                  <a:gd name="T15" fmla="*/ 0 w 42"/>
                  <a:gd name="T16" fmla="*/ 0 h 681"/>
                  <a:gd name="T17" fmla="*/ 42 w 42"/>
                  <a:gd name="T18" fmla="*/ 681 h 681"/>
                </a:gdLst>
                <a:ahLst/>
                <a:cxnLst>
                  <a:cxn ang="T10">
                    <a:pos x="T0" y="T1"/>
                  </a:cxn>
                  <a:cxn ang="T11">
                    <a:pos x="T2" y="T3"/>
                  </a:cxn>
                  <a:cxn ang="T12">
                    <a:pos x="T4" y="T5"/>
                  </a:cxn>
                  <a:cxn ang="T13">
                    <a:pos x="T6" y="T7"/>
                  </a:cxn>
                  <a:cxn ang="T14">
                    <a:pos x="T8" y="T9"/>
                  </a:cxn>
                </a:cxnLst>
                <a:rect l="T15" t="T16" r="T17" b="T18"/>
                <a:pathLst>
                  <a:path w="42" h="681">
                    <a:moveTo>
                      <a:pt x="3" y="681"/>
                    </a:moveTo>
                    <a:lnTo>
                      <a:pt x="42" y="633"/>
                    </a:lnTo>
                    <a:lnTo>
                      <a:pt x="42" y="0"/>
                    </a:lnTo>
                    <a:lnTo>
                      <a:pt x="0" y="39"/>
                    </a:lnTo>
                    <a:lnTo>
                      <a:pt x="3" y="681"/>
                    </a:lnTo>
                  </a:path>
                </a:pathLst>
              </a:custGeom>
              <a:solidFill>
                <a:srgbClr val="7C805F"/>
              </a:solidFill>
              <a:ln w="0">
                <a:solidFill>
                  <a:srgbClr val="515746"/>
                </a:solidFill>
                <a:prstDash val="solid"/>
                <a:round/>
                <a:headEnd/>
                <a:tailEnd/>
              </a:ln>
            </p:spPr>
            <p:txBody>
              <a:bodyPr/>
              <a:lstStyle/>
              <a:p>
                <a:endParaRPr lang="zh-CN" altLang="en-US"/>
              </a:p>
            </p:txBody>
          </p:sp>
          <p:sp>
            <p:nvSpPr>
              <p:cNvPr id="99" name="Rectangle 177"/>
              <p:cNvSpPr>
                <a:spLocks noChangeArrowheads="1"/>
              </p:cNvSpPr>
              <p:nvPr/>
            </p:nvSpPr>
            <p:spPr bwMode="auto">
              <a:xfrm>
                <a:off x="956" y="3442"/>
                <a:ext cx="27" cy="513"/>
              </a:xfrm>
              <a:prstGeom prst="rect">
                <a:avLst/>
              </a:prstGeom>
              <a:solidFill>
                <a:srgbClr val="95AEBC"/>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100" name="Oval 178"/>
              <p:cNvSpPr>
                <a:spLocks noChangeArrowheads="1"/>
              </p:cNvSpPr>
              <p:nvPr/>
            </p:nvSpPr>
            <p:spPr bwMode="auto">
              <a:xfrm>
                <a:off x="943" y="3661"/>
                <a:ext cx="37" cy="36"/>
              </a:xfrm>
              <a:prstGeom prst="ellipse">
                <a:avLst/>
              </a:prstGeom>
              <a:solidFill>
                <a:srgbClr val="5285A0"/>
              </a:solidFill>
              <a:ln w="0">
                <a:solidFill>
                  <a:srgbClr val="495578"/>
                </a:solidFill>
                <a:round/>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101" name="Rectangle 179"/>
              <p:cNvSpPr>
                <a:spLocks noChangeArrowheads="1"/>
              </p:cNvSpPr>
              <p:nvPr/>
            </p:nvSpPr>
            <p:spPr bwMode="auto">
              <a:xfrm>
                <a:off x="983" y="3446"/>
                <a:ext cx="8" cy="509"/>
              </a:xfrm>
              <a:prstGeom prst="rect">
                <a:avLst/>
              </a:prstGeom>
              <a:solidFill>
                <a:srgbClr val="495578"/>
              </a:solidFill>
              <a:ln w="9525">
                <a:noFill/>
                <a:miter lim="800000"/>
                <a:headEnd/>
                <a:tailEnd/>
              </a:ln>
            </p:spPr>
            <p:txBody>
              <a:bodyPr/>
              <a:lstStyle/>
              <a:p>
                <a:endParaRPr lang="en-US" sz="1400" b="0">
                  <a:solidFill>
                    <a:schemeClr val="bg1"/>
                  </a:solidFill>
                  <a:latin typeface="FrutigerNext LT Regular" pitchFamily="34" charset="0"/>
                  <a:ea typeface="MS PGothic" pitchFamily="34" charset="-128"/>
                </a:endParaRPr>
              </a:p>
            </p:txBody>
          </p:sp>
          <p:sp>
            <p:nvSpPr>
              <p:cNvPr id="102" name="Text Box 180"/>
              <p:cNvSpPr txBox="1">
                <a:spLocks noChangeArrowheads="1"/>
              </p:cNvSpPr>
              <p:nvPr/>
            </p:nvSpPr>
            <p:spPr bwMode="auto">
              <a:xfrm>
                <a:off x="671" y="3387"/>
                <a:ext cx="382" cy="624"/>
              </a:xfrm>
              <a:prstGeom prst="rect">
                <a:avLst/>
              </a:prstGeom>
              <a:noFill/>
              <a:ln w="9525">
                <a:noFill/>
                <a:miter lim="800000"/>
                <a:headEnd/>
                <a:tailEnd/>
              </a:ln>
            </p:spPr>
            <p:txBody>
              <a:bodyPr wrap="none">
                <a:spAutoFit/>
              </a:bodyPr>
              <a:lstStyle/>
              <a:p>
                <a:endParaRPr kumimoji="1" lang="en-US" sz="1000">
                  <a:solidFill>
                    <a:schemeClr val="bg2"/>
                  </a:solidFill>
                </a:endParaRPr>
              </a:p>
            </p:txBody>
          </p:sp>
        </p:grpSp>
      </p:grpSp>
      <p:grpSp>
        <p:nvGrpSpPr>
          <p:cNvPr id="108" name="Group 217"/>
          <p:cNvGrpSpPr>
            <a:grpSpLocks/>
          </p:cNvGrpSpPr>
          <p:nvPr/>
        </p:nvGrpSpPr>
        <p:grpSpPr bwMode="auto">
          <a:xfrm>
            <a:off x="4864100" y="1068199"/>
            <a:ext cx="1004888" cy="431800"/>
            <a:chOff x="3336" y="1434"/>
            <a:chExt cx="862" cy="404"/>
          </a:xfrm>
        </p:grpSpPr>
        <p:sp>
          <p:nvSpPr>
            <p:cNvPr id="109" name="Oval 16"/>
            <p:cNvSpPr>
              <a:spLocks noChangeAspect="1" noChangeArrowheads="1"/>
            </p:cNvSpPr>
            <p:nvPr/>
          </p:nvSpPr>
          <p:spPr bwMode="auto">
            <a:xfrm>
              <a:off x="3336" y="1434"/>
              <a:ext cx="862" cy="404"/>
            </a:xfrm>
            <a:prstGeom prst="ellipse">
              <a:avLst/>
            </a:prstGeom>
            <a:gradFill rotWithShape="1">
              <a:gsLst>
                <a:gs pos="0">
                  <a:srgbClr val="F1E16B"/>
                </a:gs>
                <a:gs pos="100000">
                  <a:schemeClr val="bg1"/>
                </a:gs>
              </a:gsLst>
              <a:lin ang="2700000" scaled="1"/>
            </a:gradFill>
            <a:ln w="9525">
              <a:solidFill>
                <a:srgbClr val="FFFFFF"/>
              </a:solidFill>
              <a:round/>
              <a:headEnd/>
              <a:tailEnd/>
            </a:ln>
            <a:effectLst>
              <a:outerShdw dist="50800" dir="5400000" algn="ctr" rotWithShape="0">
                <a:schemeClr val="tx2">
                  <a:alpha val="50000"/>
                </a:schemeClr>
              </a:outerShdw>
            </a:effectLst>
          </p:spPr>
          <p:txBody>
            <a:bodyPr wrap="none" anchor="ctr"/>
            <a:lstStyle/>
            <a:p>
              <a:pPr algn="r">
                <a:defRPr/>
              </a:pPr>
              <a:endParaRPr lang="zh-CN" altLang="en-US" sz="1200">
                <a:latin typeface="Arial" charset="0"/>
              </a:endParaRPr>
            </a:p>
          </p:txBody>
        </p:sp>
        <p:pic>
          <p:nvPicPr>
            <p:cNvPr id="110" name="Picture 12" descr="0054 new1-a"/>
            <p:cNvPicPr>
              <a:picLocks noChangeAspect="1" noChangeArrowheads="1"/>
            </p:cNvPicPr>
            <p:nvPr/>
          </p:nvPicPr>
          <p:blipFill>
            <a:blip r:embed="rId13"/>
            <a:srcRect/>
            <a:stretch>
              <a:fillRect/>
            </a:stretch>
          </p:blipFill>
          <p:spPr bwMode="auto">
            <a:xfrm>
              <a:off x="3504" y="1460"/>
              <a:ext cx="252" cy="321"/>
            </a:xfrm>
            <a:prstGeom prst="rect">
              <a:avLst/>
            </a:prstGeom>
            <a:noFill/>
            <a:ln w="9525">
              <a:noFill/>
              <a:miter lim="800000"/>
              <a:headEnd/>
              <a:tailEnd/>
            </a:ln>
          </p:spPr>
        </p:pic>
        <p:pic>
          <p:nvPicPr>
            <p:cNvPr id="111" name="Picture 13" descr="0054 new1-a"/>
            <p:cNvPicPr>
              <a:picLocks noChangeAspect="1" noChangeArrowheads="1"/>
            </p:cNvPicPr>
            <p:nvPr/>
          </p:nvPicPr>
          <p:blipFill>
            <a:blip r:embed="rId13"/>
            <a:srcRect/>
            <a:stretch>
              <a:fillRect/>
            </a:stretch>
          </p:blipFill>
          <p:spPr bwMode="auto">
            <a:xfrm>
              <a:off x="3661" y="1460"/>
              <a:ext cx="252" cy="321"/>
            </a:xfrm>
            <a:prstGeom prst="rect">
              <a:avLst/>
            </a:prstGeom>
            <a:noFill/>
            <a:ln w="9525">
              <a:noFill/>
              <a:miter lim="800000"/>
              <a:headEnd/>
              <a:tailEnd/>
            </a:ln>
          </p:spPr>
        </p:pic>
        <p:pic>
          <p:nvPicPr>
            <p:cNvPr id="112" name="Picture 16" descr="0054 new1-a"/>
            <p:cNvPicPr>
              <a:picLocks noChangeAspect="1" noChangeArrowheads="1"/>
            </p:cNvPicPr>
            <p:nvPr/>
          </p:nvPicPr>
          <p:blipFill>
            <a:blip r:embed="rId13"/>
            <a:srcRect/>
            <a:stretch>
              <a:fillRect/>
            </a:stretch>
          </p:blipFill>
          <p:spPr bwMode="auto">
            <a:xfrm>
              <a:off x="3813" y="1460"/>
              <a:ext cx="252" cy="321"/>
            </a:xfrm>
            <a:prstGeom prst="rect">
              <a:avLst/>
            </a:prstGeom>
            <a:noFill/>
            <a:ln w="9525">
              <a:noFill/>
              <a:miter lim="800000"/>
              <a:headEnd/>
              <a:tailEnd/>
            </a:ln>
          </p:spPr>
        </p:pic>
      </p:grpSp>
      <p:sp>
        <p:nvSpPr>
          <p:cNvPr id="113" name="Text Box 208"/>
          <p:cNvSpPr txBox="1">
            <a:spLocks noChangeArrowheads="1"/>
          </p:cNvSpPr>
          <p:nvPr/>
        </p:nvSpPr>
        <p:spPr bwMode="auto">
          <a:xfrm>
            <a:off x="2568575" y="1118999"/>
            <a:ext cx="647700" cy="618582"/>
          </a:xfrm>
          <a:prstGeom prst="rect">
            <a:avLst/>
          </a:prstGeom>
          <a:noFill/>
          <a:ln w="9525" algn="ctr">
            <a:noFill/>
            <a:miter lim="800000"/>
            <a:headEnd/>
            <a:tailEnd/>
          </a:ln>
        </p:spPr>
        <p:txBody>
          <a:bodyPr lIns="79200" tIns="39600" rIns="79200" bIns="39600">
            <a:spAutoFit/>
          </a:bodyPr>
          <a:lstStyle/>
          <a:p>
            <a:pPr defTabSz="801688">
              <a:spcBef>
                <a:spcPct val="50000"/>
              </a:spcBef>
            </a:pPr>
            <a:r>
              <a:rPr lang="en-US" altLang="zh-CN" sz="1400" b="1" dirty="0" smtClean="0">
                <a:solidFill>
                  <a:srgbClr val="FFFF00"/>
                </a:solidFill>
                <a:latin typeface="+mn-lt"/>
                <a:ea typeface="MS PGothic" pitchFamily="34" charset="-128"/>
              </a:rPr>
              <a:t>IT</a:t>
            </a:r>
          </a:p>
          <a:p>
            <a:pPr defTabSz="801688">
              <a:spcBef>
                <a:spcPct val="50000"/>
              </a:spcBef>
            </a:pPr>
            <a:r>
              <a:rPr lang="en-US" altLang="zh-CN" sz="1400" b="1" dirty="0" smtClean="0">
                <a:solidFill>
                  <a:srgbClr val="FFFF00"/>
                </a:solidFill>
                <a:latin typeface="+mn-lt"/>
              </a:rPr>
              <a:t>ability </a:t>
            </a:r>
            <a:endParaRPr lang="en-US" altLang="zh-CN" sz="1400" b="1" dirty="0">
              <a:solidFill>
                <a:srgbClr val="FFFF00"/>
              </a:solidFill>
              <a:latin typeface="+mn-lt"/>
            </a:endParaRPr>
          </a:p>
        </p:txBody>
      </p:sp>
      <p:sp>
        <p:nvSpPr>
          <p:cNvPr id="114" name="Text Box 209"/>
          <p:cNvSpPr txBox="1">
            <a:spLocks noChangeArrowheads="1"/>
          </p:cNvSpPr>
          <p:nvPr/>
        </p:nvSpPr>
        <p:spPr bwMode="auto">
          <a:xfrm>
            <a:off x="4267200" y="1118999"/>
            <a:ext cx="720725" cy="618582"/>
          </a:xfrm>
          <a:prstGeom prst="rect">
            <a:avLst/>
          </a:prstGeom>
          <a:noFill/>
          <a:ln w="9525" algn="ctr">
            <a:noFill/>
            <a:miter lim="800000"/>
            <a:headEnd/>
            <a:tailEnd/>
          </a:ln>
        </p:spPr>
        <p:txBody>
          <a:bodyPr lIns="79200" tIns="39600" rIns="79200" bIns="39600">
            <a:spAutoFit/>
          </a:bodyPr>
          <a:lstStyle/>
          <a:p>
            <a:pPr defTabSz="801688">
              <a:spcBef>
                <a:spcPct val="50000"/>
              </a:spcBef>
            </a:pPr>
            <a:r>
              <a:rPr lang="en-US" altLang="zh-CN" sz="1400" b="1" dirty="0">
                <a:solidFill>
                  <a:srgbClr val="FFFF00"/>
                </a:solidFill>
                <a:latin typeface="+mn-lt"/>
                <a:ea typeface="MS PGothic" pitchFamily="34" charset="-128"/>
              </a:rPr>
              <a:t>CT</a:t>
            </a:r>
          </a:p>
          <a:p>
            <a:pPr defTabSz="801688">
              <a:spcBef>
                <a:spcPct val="50000"/>
              </a:spcBef>
            </a:pPr>
            <a:r>
              <a:rPr lang="en-US" altLang="zh-CN" sz="1400" b="1" dirty="0">
                <a:solidFill>
                  <a:srgbClr val="FFFF00"/>
                </a:solidFill>
                <a:latin typeface="+mn-lt"/>
                <a:ea typeface="MS PGothic" pitchFamily="34" charset="-128"/>
              </a:rPr>
              <a:t>ability </a:t>
            </a:r>
          </a:p>
        </p:txBody>
      </p:sp>
      <p:sp>
        <p:nvSpPr>
          <p:cNvPr id="115" name="Text Box 210"/>
          <p:cNvSpPr txBox="1">
            <a:spLocks noChangeArrowheads="1"/>
          </p:cNvSpPr>
          <p:nvPr/>
        </p:nvSpPr>
        <p:spPr bwMode="auto">
          <a:xfrm>
            <a:off x="5863698" y="1141577"/>
            <a:ext cx="740304" cy="510861"/>
          </a:xfrm>
          <a:prstGeom prst="rect">
            <a:avLst/>
          </a:prstGeom>
          <a:noFill/>
          <a:ln w="9525" algn="ctr">
            <a:noFill/>
            <a:miter lim="800000"/>
            <a:headEnd/>
            <a:tailEnd/>
          </a:ln>
        </p:spPr>
        <p:txBody>
          <a:bodyPr wrap="square" lIns="79200" tIns="39600" rIns="79200" bIns="39600">
            <a:spAutoFit/>
          </a:bodyPr>
          <a:lstStyle/>
          <a:p>
            <a:pPr defTabSz="801688">
              <a:spcBef>
                <a:spcPct val="50000"/>
              </a:spcBef>
            </a:pPr>
            <a:r>
              <a:rPr lang="en-US" altLang="zh-CN" sz="1400" b="1" dirty="0">
                <a:solidFill>
                  <a:srgbClr val="FFFF00"/>
                </a:solidFill>
                <a:latin typeface="+mn-lt"/>
                <a:ea typeface="MS PGothic" pitchFamily="34" charset="-128"/>
              </a:rPr>
              <a:t>Data center </a:t>
            </a:r>
          </a:p>
        </p:txBody>
      </p:sp>
      <p:sp>
        <p:nvSpPr>
          <p:cNvPr id="116" name="AutoShape 216"/>
          <p:cNvSpPr>
            <a:spLocks noChangeArrowheads="1"/>
          </p:cNvSpPr>
          <p:nvPr/>
        </p:nvSpPr>
        <p:spPr bwMode="auto">
          <a:xfrm>
            <a:off x="1258888" y="903099"/>
            <a:ext cx="5473700" cy="1006475"/>
          </a:xfrm>
          <a:prstGeom prst="roundRect">
            <a:avLst>
              <a:gd name="adj" fmla="val 16667"/>
            </a:avLst>
          </a:prstGeom>
          <a:noFill/>
          <a:ln w="28575" algn="ctr">
            <a:solidFill>
              <a:srgbClr val="FF0000"/>
            </a:solidFill>
            <a:prstDash val="dash"/>
            <a:round/>
            <a:headEnd/>
            <a:tailEnd/>
          </a:ln>
        </p:spPr>
        <p:txBody>
          <a:bodyPr wrap="none" lIns="79200" tIns="39600" rIns="79200" bIns="39600" anchor="ctr"/>
          <a:lstStyle/>
          <a:p>
            <a:pPr algn="ctr" defTabSz="801688"/>
            <a:endParaRPr lang="en-US" sz="1400" b="0">
              <a:solidFill>
                <a:schemeClr val="bg1"/>
              </a:solidFill>
              <a:latin typeface="FrutigerNext LT Regular" pitchFamily="34" charset="0"/>
              <a:ea typeface="MS PGothic" pitchFamily="34" charset="-128"/>
            </a:endParaRPr>
          </a:p>
        </p:txBody>
      </p:sp>
      <p:sp>
        <p:nvSpPr>
          <p:cNvPr id="117" name="矩形 116"/>
          <p:cNvSpPr/>
          <p:nvPr/>
        </p:nvSpPr>
        <p:spPr>
          <a:xfrm>
            <a:off x="1" y="352546"/>
            <a:ext cx="8929510" cy="461665"/>
          </a:xfrm>
          <a:prstGeom prst="rect">
            <a:avLst/>
          </a:prstGeom>
        </p:spPr>
        <p:txBody>
          <a:bodyPr wrap="square">
            <a:spAutoFit/>
          </a:bodyPr>
          <a:lstStyle/>
          <a:p>
            <a:pPr algn="ctr"/>
            <a:r>
              <a:rPr lang="en-US" altLang="zh-CN" sz="2400" b="1" dirty="0">
                <a:solidFill>
                  <a:srgbClr val="FFFF00"/>
                </a:solidFill>
                <a:effectLst>
                  <a:outerShdw blurRad="38100" dist="38100" dir="2700000" algn="tl">
                    <a:srgbClr val="000000">
                      <a:alpha val="43137"/>
                    </a:srgbClr>
                  </a:outerShdw>
                </a:effectLst>
                <a:latin typeface="+mj-lt"/>
              </a:rPr>
              <a:t>Build unified management and </a:t>
            </a:r>
            <a:r>
              <a:rPr lang="en-US" altLang="en-US" sz="2400" b="1" dirty="0">
                <a:solidFill>
                  <a:srgbClr val="FFFF00"/>
                </a:solidFill>
                <a:effectLst>
                  <a:outerShdw blurRad="38100" dist="38100" dir="2700000" algn="tl">
                    <a:srgbClr val="000000">
                      <a:alpha val="43137"/>
                    </a:srgbClr>
                  </a:outerShdw>
                </a:effectLst>
                <a:latin typeface="+mj-lt"/>
              </a:rPr>
              <a:t>collaboration</a:t>
            </a:r>
            <a:r>
              <a:rPr lang="en-US" altLang="zh-CN" sz="2400" b="1" dirty="0">
                <a:solidFill>
                  <a:srgbClr val="FFFF00"/>
                </a:solidFill>
                <a:effectLst>
                  <a:outerShdw blurRad="38100" dist="38100" dir="2700000" algn="tl">
                    <a:srgbClr val="000000">
                      <a:alpha val="43137"/>
                    </a:srgbClr>
                  </a:outerShdw>
                </a:effectLst>
                <a:latin typeface="+mj-lt"/>
              </a:rPr>
              <a:t> </a:t>
            </a:r>
            <a:r>
              <a:rPr lang="en-US" altLang="zh-CN" sz="2400" b="1" dirty="0" smtClean="0">
                <a:solidFill>
                  <a:srgbClr val="FFFF00"/>
                </a:solidFill>
                <a:effectLst>
                  <a:outerShdw blurRad="38100" dist="38100" dir="2700000" algn="tl">
                    <a:srgbClr val="000000">
                      <a:alpha val="43137"/>
                    </a:srgbClr>
                  </a:outerShdw>
                </a:effectLst>
                <a:latin typeface="+mj-lt"/>
              </a:rPr>
              <a:t>intelligent </a:t>
            </a:r>
            <a:r>
              <a:rPr lang="en-US" altLang="zh-CN" sz="2400" b="1" dirty="0">
                <a:solidFill>
                  <a:srgbClr val="FFFF00"/>
                </a:solidFill>
                <a:effectLst>
                  <a:outerShdw blurRad="38100" dist="38100" dir="2700000" algn="tl">
                    <a:srgbClr val="000000">
                      <a:alpha val="43137"/>
                    </a:srgbClr>
                  </a:outerShdw>
                </a:effectLst>
                <a:latin typeface="+mj-lt"/>
              </a:rPr>
              <a:t>city </a:t>
            </a:r>
            <a:endParaRPr lang="zh-CN" altLang="en-US" sz="2400" b="1" dirty="0">
              <a:solidFill>
                <a:srgbClr val="FFFF00"/>
              </a:solidFill>
              <a:effectLst>
                <a:outerShdw blurRad="38100" dist="38100" dir="2700000" algn="tl">
                  <a:srgbClr val="000000">
                    <a:alpha val="43137"/>
                  </a:srgbClr>
                </a:outerShdw>
              </a:effectLst>
              <a:latin typeface="+mj-lt"/>
              <a:ea typeface="微软雅黑" pitchFamily="34" charset="-122"/>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320</TotalTime>
  <Pages>0</Pages>
  <Words>1322</Words>
  <Characters>0</Characters>
  <Application>Microsoft Office PowerPoint</Application>
  <DocSecurity>0</DocSecurity>
  <PresentationFormat>Presentazione su schermo (16:10)</PresentationFormat>
  <Lines>0</Lines>
  <Paragraphs>193</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1_Office 主题</vt:lpstr>
      <vt:lpstr>Presentazione standard di PowerPoint</vt:lpstr>
      <vt:lpstr>Presentazione standard di PowerPoint</vt:lpstr>
      <vt:lpstr>Cities in the new Millennium</vt:lpstr>
      <vt:lpstr>Presentazione standard di PowerPoint</vt:lpstr>
      <vt:lpstr>Presentazione standard di PowerPoint</vt:lpstr>
      <vt:lpstr>Presentazione standard di PowerPoint</vt:lpstr>
      <vt:lpstr>The concept of smart city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WEB001</dc:creator>
  <cp:lastModifiedBy>WEB001</cp:lastModifiedBy>
  <cp:revision>62</cp:revision>
  <cp:lastPrinted>1899-12-30T00:00:00Z</cp:lastPrinted>
  <dcterms:created xsi:type="dcterms:W3CDTF">2009-08-22T03:39:14Z</dcterms:created>
  <dcterms:modified xsi:type="dcterms:W3CDTF">2014-07-28T10:54:39Z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