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300" r:id="rId4"/>
    <p:sldId id="271" r:id="rId5"/>
    <p:sldId id="272" r:id="rId6"/>
    <p:sldId id="274" r:id="rId7"/>
    <p:sldId id="275" r:id="rId8"/>
    <p:sldId id="273" r:id="rId9"/>
    <p:sldId id="276" r:id="rId10"/>
    <p:sldId id="277" r:id="rId11"/>
    <p:sldId id="278" r:id="rId12"/>
    <p:sldId id="304" r:id="rId13"/>
    <p:sldId id="305" r:id="rId14"/>
    <p:sldId id="306" r:id="rId15"/>
    <p:sldId id="281" r:id="rId16"/>
    <p:sldId id="282" r:id="rId17"/>
    <p:sldId id="284" r:id="rId18"/>
    <p:sldId id="285" r:id="rId19"/>
    <p:sldId id="292" r:id="rId20"/>
    <p:sldId id="293" r:id="rId21"/>
    <p:sldId id="294" r:id="rId22"/>
    <p:sldId id="302" r:id="rId23"/>
    <p:sldId id="288" r:id="rId24"/>
    <p:sldId id="286" r:id="rId25"/>
    <p:sldId id="303" r:id="rId26"/>
    <p:sldId id="287" r:id="rId27"/>
    <p:sldId id="290" r:id="rId28"/>
    <p:sldId id="296" r:id="rId29"/>
    <p:sldId id="297" r:id="rId30"/>
    <p:sldId id="299" r:id="rId31"/>
    <p:sldId id="291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2"/>
    <a:srgbClr val="071424"/>
    <a:srgbClr val="191919"/>
    <a:srgbClr val="0F0F0F"/>
    <a:srgbClr val="081729"/>
    <a:srgbClr val="0B1D33"/>
    <a:srgbClr val="102845"/>
    <a:srgbClr val="6A5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2" autoAdjust="0"/>
  </p:normalViewPr>
  <p:slideViewPr>
    <p:cSldViewPr snapToGrid="0" snapToObjects="1">
      <p:cViewPr>
        <p:scale>
          <a:sx n="90" d="100"/>
          <a:sy n="90" d="100"/>
        </p:scale>
        <p:origin x="-124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481E-725C-F544-B244-DBD90A376D6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7FDA-E274-5243-B56F-D8859B3B9BA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3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38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3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6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8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4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2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84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5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2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8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D14E-FC10-4245-AF99-5EF441B53FDE}" type="datetimeFigureOut">
              <a:rPr lang="it-IT" smtClean="0"/>
              <a:pPr/>
              <a:t>07/01/15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C539-66FB-E240-987D-9D1D013B2AB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0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jpeg"/><Relationship Id="rId5" Type="http://schemas.openxmlformats.org/officeDocument/2006/relationships/hyperlink" Target="mailto:Startup@mise.gov.it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talyflag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75" cy="43656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4000" y="1635701"/>
            <a:ext cx="889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 err="1" smtClean="0">
                <a:latin typeface="Lato Regular"/>
                <a:ea typeface="Microsoft YaHei"/>
                <a:cs typeface="Lato Regular"/>
              </a:rPr>
              <a:t>L’Agenda</a:t>
            </a:r>
            <a:r>
              <a:rPr lang="en-US" sz="48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4800" b="1" cap="small" dirty="0" err="1" smtClean="0">
                <a:latin typeface="Lato Regular"/>
                <a:ea typeface="Microsoft YaHei"/>
                <a:cs typeface="Lato Regular"/>
              </a:rPr>
              <a:t>Italiana</a:t>
            </a:r>
            <a:r>
              <a:rPr lang="en-US" sz="4800" b="1" cap="small" dirty="0" smtClean="0">
                <a:latin typeface="Lato Regular"/>
                <a:ea typeface="Microsoft YaHei"/>
                <a:cs typeface="Lato Regular"/>
              </a:rPr>
              <a:t> </a:t>
            </a:r>
          </a:p>
          <a:p>
            <a:pPr algn="ctr"/>
            <a:endParaRPr lang="en-US" sz="4000" b="1" cap="small" dirty="0" smtClean="0">
              <a:latin typeface="Helvetica Neue"/>
              <a:ea typeface="Microsoft YaHei"/>
              <a:cs typeface="Helvetica Neue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1667" y="4418096"/>
            <a:ext cx="6249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Politiche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</a:rPr>
              <a:t> e </a:t>
            </a:r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strategie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</a:rPr>
              <a:t> a </a:t>
            </a:r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favore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delle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</a:rPr>
              <a:t> Startup</a:t>
            </a:r>
            <a:endParaRPr lang="it-IT" sz="3200" b="1" dirty="0">
              <a:latin typeface="Lato Regular"/>
              <a:cs typeface="Lato Regular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5749980"/>
            <a:ext cx="1714500" cy="6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talystart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4" y="5753869"/>
            <a:ext cx="1285875" cy="56945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74876" y="5622314"/>
            <a:ext cx="48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Stefano 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Firpo</a:t>
            </a:r>
            <a:endParaRPr lang="en-US" sz="14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endParaRPr lang="en-US" sz="14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Capo 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Segreteria</a:t>
            </a:r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Tecnica</a:t>
            </a:r>
            <a:endParaRPr lang="en-US" sz="14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Ministero</a:t>
            </a:r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dello</a:t>
            </a:r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400" b="1" cap="small" dirty="0" err="1">
                <a:latin typeface="Lato Regular"/>
                <a:ea typeface="Microsoft YaHei"/>
                <a:cs typeface="Lato Regular"/>
              </a:rPr>
              <a:t>S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viluppo</a:t>
            </a:r>
            <a:r>
              <a:rPr lang="en-US" sz="1400" b="1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400" b="1" cap="small" dirty="0" err="1" smtClean="0">
                <a:latin typeface="Lato Regular"/>
                <a:ea typeface="Microsoft YaHei"/>
                <a:cs typeface="Lato Regular"/>
              </a:rPr>
              <a:t>Economico</a:t>
            </a:r>
            <a:endParaRPr lang="it-IT" sz="1400" b="1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973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763587" y="1678229"/>
            <a:ext cx="7616826" cy="584776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778125" y="5834088"/>
            <a:ext cx="3556000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63586" y="579712"/>
            <a:ext cx="7616826" cy="778934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63587" y="2940788"/>
            <a:ext cx="7616825" cy="2185214"/>
          </a:xfrm>
          <a:prstGeom prst="rect">
            <a:avLst/>
          </a:prstGeom>
          <a:solidFill>
            <a:srgbClr val="071424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Rettangolo 10"/>
          <p:cNvSpPr/>
          <p:nvPr/>
        </p:nvSpPr>
        <p:spPr>
          <a:xfrm>
            <a:off x="763587" y="2940788"/>
            <a:ext cx="7616825" cy="2185214"/>
          </a:xfrm>
          <a:prstGeom prst="rect">
            <a:avLst/>
          </a:prstGeom>
          <a:ln w="38100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Contratti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tempo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determinato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applicabili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tutto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ciclo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vita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retribuzione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variabile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funzione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performance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possibilità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remunerazione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attraverso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stock options (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tassati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come capital gain)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35%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credito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d’imposta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personale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altamente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qualificato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3587" y="1678229"/>
            <a:ext cx="7616825" cy="58477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leggi</a:t>
            </a:r>
            <a:r>
              <a:rPr lang="en-US" sz="32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sul</a:t>
            </a:r>
            <a:r>
              <a:rPr lang="en-US" sz="32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lavoro</a:t>
            </a:r>
            <a:r>
              <a:rPr lang="en-US" sz="32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ad hoc</a:t>
            </a:r>
            <a:endParaRPr lang="it-IT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8835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763587" y="1678229"/>
            <a:ext cx="7616826" cy="584776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778125" y="5834088"/>
            <a:ext cx="3556000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63586" y="579712"/>
            <a:ext cx="7616826" cy="778934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63587" y="2940788"/>
            <a:ext cx="7616825" cy="2246769"/>
          </a:xfrm>
          <a:prstGeom prst="rect">
            <a:avLst/>
          </a:prstGeom>
          <a:solidFill>
            <a:srgbClr val="071424">
              <a:alpha val="7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Rettangolo 10"/>
          <p:cNvSpPr/>
          <p:nvPr/>
        </p:nvSpPr>
        <p:spPr>
          <a:xfrm>
            <a:off x="763587" y="2940788"/>
            <a:ext cx="7616825" cy="2246769"/>
          </a:xfrm>
          <a:prstGeom prst="rect">
            <a:avLst/>
          </a:prstGeom>
          <a:ln w="38100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robusti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incentivi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fiscali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investimenti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startup da parte di angel investors, VCs 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aziende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Possibilità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raccogliere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capitale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attraverso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equity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crowdfunding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( prima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ad hoc 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livello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internazionale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)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Accesso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prioritario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al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fondo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centrale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garanzia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prestiti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bancari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fino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80%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somma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prestata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63587" y="1678229"/>
            <a:ext cx="7616825" cy="58477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Incentivi</a:t>
            </a:r>
            <a:r>
              <a:rPr lang="en-US" sz="32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investimenti</a:t>
            </a:r>
            <a:r>
              <a:rPr lang="en-US" sz="32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endParaRPr lang="it-IT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606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785056"/>
            <a:ext cx="9144000" cy="328788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392106" y="3004499"/>
            <a:ext cx="646976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  <a:latin typeface="Lato Light"/>
                <a:cs typeface="Lato Light"/>
              </a:rPr>
              <a:t>Italia Startup Visa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Lato Light"/>
                <a:cs typeface="Lato Light"/>
              </a:rPr>
              <a:t>Le politiche del Governo Italiano per attrarre imprenditori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Lato Light"/>
                <a:cs typeface="Lato Light"/>
              </a:rPr>
              <a:t>innovativi da tutto il mondo</a:t>
            </a:r>
            <a:endParaRPr lang="it-IT" sz="20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pic>
        <p:nvPicPr>
          <p:cNvPr id="4" name="Immagine 3" descr="ISV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057644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167616"/>
            <a:ext cx="9144000" cy="411888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975556" y="954060"/>
            <a:ext cx="50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Lato Light"/>
                <a:cs typeface="Lato Light"/>
              </a:rPr>
              <a:t>Italia Startup Visa</a:t>
            </a:r>
          </a:p>
        </p:txBody>
      </p:sp>
      <p:pic>
        <p:nvPicPr>
          <p:cNvPr id="4" name="Immagine 3" descr="ISV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88" y="110311"/>
            <a:ext cx="665800" cy="665800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426446" y="2787597"/>
            <a:ext cx="4507929" cy="28368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Visto </a:t>
            </a:r>
            <a:r>
              <a:rPr lang="it-IT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 cittadini </a:t>
            </a:r>
            <a:r>
              <a:rPr lang="it-IT" sz="18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extra-EU </a:t>
            </a:r>
            <a:r>
              <a:rPr lang="it-IT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intenzionati </a:t>
            </a:r>
            <a:r>
              <a:rPr lang="it-IT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 costituire una startup in Italia</a:t>
            </a:r>
            <a:endParaRPr lang="en-US" sz="18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Procedura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centralizzata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(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comitato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ISV)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comitato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valuta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le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richieste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(</a:t>
            </a:r>
            <a:r>
              <a:rPr lang="en-US" sz="18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CV + business model)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entro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30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giorni</a:t>
            </a:r>
            <a:endParaRPr lang="en-US" sz="18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6400397" y="5694680"/>
            <a:ext cx="2983610" cy="533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#</a:t>
            </a:r>
            <a:r>
              <a:rPr lang="en-US" sz="2400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ItaliaStartupVisa</a:t>
            </a:r>
            <a:endParaRPr lang="en-US" sz="2400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5367" y="5642140"/>
            <a:ext cx="734428" cy="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0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167616"/>
            <a:ext cx="9144000" cy="411888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975556" y="954060"/>
            <a:ext cx="50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Lato Light"/>
                <a:cs typeface="Lato Light"/>
              </a:rPr>
              <a:t>Italia Startup Visa</a:t>
            </a:r>
          </a:p>
        </p:txBody>
      </p:sp>
      <p:pic>
        <p:nvPicPr>
          <p:cNvPr id="4" name="Immagine 3" descr="ISV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88" y="110311"/>
            <a:ext cx="665800" cy="6658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6400397" y="5694680"/>
            <a:ext cx="2983610" cy="533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#</a:t>
            </a:r>
            <a:r>
              <a:rPr lang="en-US" sz="2400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ItaliaStartupVisa</a:t>
            </a:r>
            <a:endParaRPr lang="en-US" sz="2400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5367" y="5642140"/>
            <a:ext cx="734428" cy="647342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259293" y="2467060"/>
            <a:ext cx="4507929" cy="27681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ono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richieste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garanzie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risorse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disposizione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almeno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EUR 50,000</a:t>
            </a:r>
          </a:p>
          <a:p>
            <a:pPr>
              <a:spcBef>
                <a:spcPts val="0"/>
              </a:spcBef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procedura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gestita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maniera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totalmente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telematica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attraverso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sito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italiastartupvisa.mise.gov.it</a:t>
            </a:r>
            <a:endParaRPr lang="en-US" sz="18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possibilità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convertire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proprio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visto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studio in </a:t>
            </a:r>
            <a:r>
              <a:rPr lang="en-US" sz="18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visto</a:t>
            </a:r>
            <a:r>
              <a:rPr lang="en-US" sz="18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  <a:p>
            <a:pPr>
              <a:spcBef>
                <a:spcPts val="0"/>
              </a:spcBef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endParaRPr lang="it-IT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948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90034"/>
            <a:ext cx="9144000" cy="240202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logo_smart_and_st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5" y="2249018"/>
            <a:ext cx="8178155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2234093"/>
            <a:ext cx="9144000" cy="58903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80953" y="2938237"/>
            <a:ext cx="8517632" cy="2921471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80953" y="2938237"/>
            <a:ext cx="8517632" cy="292147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220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milioni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EURO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disponibili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sotto forma di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finanziamenti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a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interessi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zero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Il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finanziamento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copre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l’80</a:t>
            </a:r>
            <a:r>
              <a:rPr lang="en-US" sz="1800" cap="small" dirty="0">
                <a:latin typeface="Lato Regular"/>
                <a:ea typeface="Microsoft YaHei"/>
                <a:cs typeface="Lato Regular"/>
              </a:rPr>
              <a:t>%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dei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progetti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investmento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fino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a 1,5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milioni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EURO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Target: startup innovative e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persone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fisiche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che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hanno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intenzione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costituire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una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startup in 60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giorni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,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inclusi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extra-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ue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possesso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di ISV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cap="small" dirty="0">
              <a:latin typeface="Lato Regular"/>
              <a:ea typeface="Microsoft YaHei"/>
              <a:cs typeface="Lato Regular"/>
            </a:endParaRPr>
          </a:p>
          <a:p>
            <a:pPr>
              <a:spcBef>
                <a:spcPts val="0"/>
              </a:spcBef>
            </a:pP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Procedura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veloce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progetti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finanziati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che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abbiano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il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30</a:t>
            </a:r>
            <a:r>
              <a:rPr lang="en-US" sz="1800" cap="small" dirty="0">
                <a:latin typeface="Lato Regular"/>
                <a:ea typeface="Microsoft YaHei"/>
                <a:cs typeface="Lato Regular"/>
              </a:rPr>
              <a:t>% 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del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capitale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proveniente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da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investitori</a:t>
            </a:r>
            <a:r>
              <a:rPr lang="en-US" sz="1800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latin typeface="Lato Regular"/>
                <a:ea typeface="Microsoft YaHei"/>
                <a:cs typeface="Lato Regular"/>
              </a:rPr>
              <a:t>qualificati</a:t>
            </a:r>
            <a:endParaRPr lang="en-US" sz="1800" cap="small" dirty="0"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566088"/>
            <a:ext cx="9144000" cy="117806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logo_smart_and_st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711054"/>
            <a:ext cx="5905500" cy="914400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80953" y="2234093"/>
            <a:ext cx="8517632" cy="4888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cap="small" dirty="0" err="1" smtClean="0">
                <a:latin typeface="Lato Regular"/>
                <a:ea typeface="Microsoft YaHei"/>
                <a:cs typeface="Lato Regular"/>
              </a:rPr>
              <a:t>Sostenere</a:t>
            </a:r>
            <a:r>
              <a:rPr lang="en-US" sz="2800" b="1" cap="small" dirty="0" smtClean="0">
                <a:latin typeface="Lato Regular"/>
                <a:ea typeface="Microsoft YaHei"/>
                <a:cs typeface="Lato Regular"/>
              </a:rPr>
              <a:t> le high-tech startup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6441088"/>
            <a:ext cx="9144000" cy="41691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406563" y="6441088"/>
            <a:ext cx="2777058" cy="559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#SmartStart2</a:t>
            </a:r>
            <a:endParaRPr lang="en-US" sz="1800" dirty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726" y="6441088"/>
            <a:ext cx="458837" cy="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1735667"/>
            <a:ext cx="9144000" cy="4360333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2179460"/>
            <a:ext cx="6194778" cy="33625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ct val="100000"/>
              </a:spcAft>
              <a:buFont typeface="Arial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Più di </a:t>
            </a:r>
            <a:r>
              <a:rPr lang="it-IT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3,130  </a:t>
            </a:r>
            <a:r>
              <a:rPr lang="it-IT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startups</a:t>
            </a:r>
            <a:r>
              <a:rPr lang="it-IT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hi-tech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55%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situate nel Nord,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21%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 Centro e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24%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 Sud Italia</a:t>
            </a:r>
            <a:endParaRPr lang="it-IT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 algn="ctr">
              <a:spcBef>
                <a:spcPts val="0"/>
              </a:spcBef>
              <a:spcAft>
                <a:spcPct val="100000"/>
              </a:spcAft>
              <a:buFont typeface="Arial"/>
              <a:buNone/>
              <a:defRPr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Settori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75%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operano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servizi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,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18%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nell’industria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artigianato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, </a:t>
            </a:r>
            <a:r>
              <a:rPr lang="en-US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4%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commercio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 algn="ctr">
              <a:spcBef>
                <a:spcPts val="0"/>
              </a:spcBef>
              <a:spcAft>
                <a:spcPct val="100000"/>
              </a:spcAft>
              <a:buFont typeface="Arial"/>
              <a:buNone/>
              <a:defRPr/>
            </a:pP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600 million euro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fatturato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con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più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13,000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tra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soci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impiegati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 algn="ctr">
              <a:spcBef>
                <a:spcPts val="0"/>
              </a:spcBef>
              <a:spcAft>
                <a:spcPct val="100000"/>
              </a:spcAft>
              <a:buFont typeface="Arial"/>
              <a:buNone/>
              <a:defRPr/>
            </a:pP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Online database:  </a:t>
            </a:r>
            <a:r>
              <a:rPr lang="it-IT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startup.registroimprese.it</a:t>
            </a:r>
            <a:endParaRPr lang="it-IT" sz="2000" b="1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L’ecosistema startup italiano</a:t>
            </a:r>
            <a:endParaRPr lang="it-IT" sz="40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287" y="2346829"/>
            <a:ext cx="3451713" cy="35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8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0948" y="1249799"/>
            <a:ext cx="9144000" cy="79631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2179460"/>
            <a:ext cx="9144000" cy="4399324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Ecosistema Incubatori</a:t>
            </a:r>
            <a:endParaRPr lang="it-IT" sz="40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66888" y="1249799"/>
            <a:ext cx="8741615" cy="796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33 </a:t>
            </a:r>
            <a:r>
              <a:rPr lang="it-IT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incubatori certificati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(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23 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 nord </a:t>
            </a:r>
            <a:r>
              <a:rPr lang="it-IT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</a:t>
            </a: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)</a:t>
            </a:r>
            <a:endParaRPr lang="it-IT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000" b="1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30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impiegati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b="1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 million euro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fatturato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azienda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endParaRPr lang="it-IT" sz="2000" b="1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2" name="Immagine 1" descr="listaincubatori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3" y="2255955"/>
            <a:ext cx="7381417" cy="42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2179460"/>
            <a:ext cx="9144000" cy="3480987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3115706"/>
            <a:ext cx="8964488" cy="21054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037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3,137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nuove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110 </a:t>
            </a:r>
            <a:r>
              <a:rPr lang="en-US" sz="20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mln</a:t>
            </a:r>
            <a:r>
              <a:rPr lang="en-US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euro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prestiti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forniti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ISU con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ondo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entrale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Garanzia</a:t>
            </a: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33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incubatori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certificati</a:t>
            </a: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15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visti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 sotto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valutazione</a:t>
            </a: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11 </a:t>
            </a:r>
            <a:r>
              <a:rPr lang="it-IT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portali di </a:t>
            </a:r>
            <a:r>
              <a:rPr lang="it-IT" sz="20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equity</a:t>
            </a:r>
            <a:r>
              <a:rPr lang="it-IT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it-IT" sz="2000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crowdfunding</a:t>
            </a:r>
            <a:r>
              <a:rPr lang="it-IT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2931723" y="2180104"/>
            <a:ext cx="32609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Risultati</a:t>
            </a:r>
            <a:endParaRPr lang="it-IT" sz="28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L’ecosistema startup italiano</a:t>
            </a:r>
            <a:endParaRPr lang="it-IT" sz="40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322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8081"/>
            <a:ext cx="9144000" cy="1063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5646" y="103187"/>
            <a:ext cx="1012825" cy="89272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735644" y="4236504"/>
            <a:ext cx="5556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Social Mobility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1208141" y="2728288"/>
            <a:ext cx="5556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Creazione</a:t>
            </a:r>
            <a:r>
              <a:rPr lang="en-US" sz="32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di </a:t>
            </a:r>
          </a:p>
          <a:p>
            <a:pPr algn="ctr"/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posti</a:t>
            </a:r>
            <a:r>
              <a:rPr lang="en-US" sz="32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lavoro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-1462140" y="4236504"/>
            <a:ext cx="5556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Innovazione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919609" y="3066952"/>
            <a:ext cx="5556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Meritocrazia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862269" y="1818757"/>
            <a:ext cx="5556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Imprenditorialità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862269" y="5466170"/>
            <a:ext cx="5556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Crescita</a:t>
            </a:r>
            <a:endParaRPr lang="it-IT" sz="48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84704" y="154391"/>
            <a:ext cx="5556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#</a:t>
            </a:r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RestartItalia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9" name="Immagine 8" descr="ingranaggioII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000">
            <a:off x="2104061" y="2552154"/>
            <a:ext cx="3853098" cy="2729756"/>
          </a:xfrm>
          <a:prstGeom prst="rect">
            <a:avLst/>
          </a:prstGeom>
        </p:spPr>
      </p:pic>
      <p:pic>
        <p:nvPicPr>
          <p:cNvPr id="27" name="Immagine 26" descr="italyflagI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24"/>
            <a:ext cx="2141484" cy="102063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141485" y="8081"/>
            <a:ext cx="45719" cy="1063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4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2179460"/>
            <a:ext cx="9144000" cy="4170903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02872" y="3115706"/>
            <a:ext cx="7885867" cy="30931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Made in Italy</a:t>
            </a:r>
            <a:r>
              <a:rPr lang="en-US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ruolo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chiave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far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crescere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la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tua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  <a:p>
            <a:pPr marL="46037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altissima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qualità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competenze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costi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competitivi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radici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nella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cultura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manifattura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(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prototipazione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veloce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a basso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)</a:t>
            </a:r>
          </a:p>
          <a:p>
            <a:pPr marL="46037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patrimonio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artistico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culturale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– un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valore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inestimabile</a:t>
            </a: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2931723" y="2180104"/>
            <a:ext cx="32609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Punti di forza</a:t>
            </a:r>
            <a:endParaRPr lang="it-IT" sz="36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L’ecosistema startup italiano</a:t>
            </a:r>
            <a:endParaRPr lang="it-IT" sz="40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631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2179460"/>
            <a:ext cx="9144000" cy="4170903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515761" y="3429304"/>
            <a:ext cx="7885867" cy="27090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l’italia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è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una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porta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mercati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strategici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lo stile di vita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italiano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è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un asset per la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creazione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un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ambiente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lavorativo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stimolante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endParaRPr lang="en-US" sz="20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450850" indent="-404813" algn="just">
              <a:lnSpc>
                <a:spcPct val="120000"/>
              </a:lnSpc>
              <a:spcBef>
                <a:spcPts val="0"/>
              </a:spcBef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abitudini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consumo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avanzate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mercato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ideale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lo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sviluppo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startup con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prodotti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</a:p>
          <a:p>
            <a:pPr marL="46037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931723" y="2180104"/>
            <a:ext cx="32609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Punti di Forza</a:t>
            </a:r>
            <a:endParaRPr lang="it-IT" sz="36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solidFill>
                  <a:srgbClr val="FFFFFF"/>
                </a:solidFill>
                <a:latin typeface="Lato Regular"/>
                <a:ea typeface="Microsoft YaHei"/>
                <a:cs typeface="Lato Regular"/>
              </a:rPr>
              <a:t>L’ecosistema startup italiano</a:t>
            </a:r>
            <a:endParaRPr lang="it-IT" sz="4000" b="1" cap="small" dirty="0">
              <a:solidFill>
                <a:srgbClr val="FFFFFF"/>
              </a:solidFill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948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59709" y="2311782"/>
            <a:ext cx="5330407" cy="275282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C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51" y="2537176"/>
            <a:ext cx="3712582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14801" y="2202022"/>
            <a:ext cx="6082934" cy="389746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08869" y="3660817"/>
            <a:ext cx="587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 err="1" smtClean="0">
                <a:latin typeface="Lato Regular"/>
                <a:ea typeface="Microsoft YaHei"/>
                <a:cs typeface="Lato Regular"/>
              </a:rPr>
              <a:t>ItaliaRestartsUp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 - 9-10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Dicembre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2014,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Milano</a:t>
            </a:r>
            <a:endParaRPr lang="it-IT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endParaRPr lang="it-IT" cap="small" dirty="0">
              <a:latin typeface="Lato Regular"/>
              <a:ea typeface="Microsoft YaHei"/>
              <a:cs typeface="Lato Regular"/>
            </a:endParaRPr>
          </a:p>
          <a:p>
            <a:pPr algn="ctr">
              <a:buClr>
                <a:schemeClr val="tx1"/>
              </a:buClr>
            </a:pP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Il ministero dello Sviluppo Economico e </a:t>
            </a:r>
            <a:r>
              <a:rPr lang="it-IT" cap="small" dirty="0" err="1" smtClean="0">
                <a:latin typeface="Lato Regular"/>
                <a:ea typeface="Microsoft YaHei"/>
                <a:cs typeface="Lato Regular"/>
              </a:rPr>
              <a:t>l’ice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 si sono uniti per creare il primo evento ponte di opportunità strategiche di cofinanziamento tra 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50 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investitori italiani e 50 investitori internazionali su un pool di 69 hi-tech e biotech startup altamente 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selezionate 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pronte all’espansione</a:t>
            </a:r>
            <a:endParaRPr lang="it-IT" cap="small" dirty="0">
              <a:latin typeface="Lato Regular"/>
              <a:ea typeface="Microsoft YaHei"/>
              <a:cs typeface="Lato Regular"/>
            </a:endParaRPr>
          </a:p>
          <a:p>
            <a:endParaRPr lang="it-IT" dirty="0"/>
          </a:p>
        </p:txBody>
      </p:sp>
      <p:pic>
        <p:nvPicPr>
          <p:cNvPr id="3" name="Immagine 2" descr="IC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88" y="2339622"/>
            <a:ext cx="1995311" cy="11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959709" y="2311782"/>
            <a:ext cx="5330407" cy="275282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GE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6250"/>
          <a:stretch/>
        </p:blipFill>
        <p:spPr>
          <a:xfrm>
            <a:off x="2241908" y="2430531"/>
            <a:ext cx="4750333" cy="2540000"/>
          </a:xfrm>
          <a:prstGeom prst="rect">
            <a:avLst/>
          </a:prstGeom>
        </p:spPr>
      </p:pic>
      <p:sp>
        <p:nvSpPr>
          <p:cNvPr id="7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4053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614801" y="2202022"/>
            <a:ext cx="6082934" cy="400686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08869" y="3660817"/>
            <a:ext cx="587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>
                <a:latin typeface="Lato Regular"/>
                <a:ea typeface="Microsoft YaHei"/>
                <a:cs typeface="Lato Regular"/>
              </a:rPr>
              <a:t>GEC 2015 – 16-19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Marzo </a:t>
            </a:r>
            <a:r>
              <a:rPr lang="it-IT" b="1" cap="small" dirty="0">
                <a:latin typeface="Lato Regular"/>
                <a:ea typeface="Microsoft YaHei"/>
                <a:cs typeface="Lato Regular"/>
              </a:rPr>
              <a:t>2015,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Milano</a:t>
            </a:r>
          </a:p>
          <a:p>
            <a:pPr algn="ctr"/>
            <a:endParaRPr lang="it-IT" cap="small" dirty="0">
              <a:latin typeface="Lato Regular"/>
              <a:ea typeface="Microsoft YaHei"/>
              <a:cs typeface="Lato Regular"/>
            </a:endParaRPr>
          </a:p>
          <a:p>
            <a:pPr algn="ctr">
              <a:buClr>
                <a:schemeClr val="tx1"/>
              </a:buClr>
            </a:pP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Il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>
                <a:latin typeface="Lato Regular"/>
                <a:ea typeface="Microsoft YaHei"/>
                <a:cs typeface="Lato Regular"/>
              </a:rPr>
              <a:t>Global Entrepreneurship Congress 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e’ un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raduno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internazionale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di startup champions da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tutto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il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mondo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dove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imprenditori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,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investitori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,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ricercatori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,  leaders e policymakers da +140 countries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lavorano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insieme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per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creare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nuove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idee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,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stimolare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la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crescita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economica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it-IT" cap="small" dirty="0" smtClean="0">
                <a:latin typeface="Lato Regular"/>
                <a:ea typeface="Microsoft YaHei"/>
                <a:cs typeface="Lato Regular"/>
              </a:rPr>
              <a:t>e espandere il benessere umano</a:t>
            </a:r>
            <a:endParaRPr lang="it-IT" cap="small" dirty="0">
              <a:latin typeface="Lato Regular"/>
              <a:ea typeface="Microsoft YaHei"/>
              <a:cs typeface="Lato Regular"/>
            </a:endParaRPr>
          </a:p>
          <a:p>
            <a:endParaRPr lang="it-IT" dirty="0"/>
          </a:p>
        </p:txBody>
      </p:sp>
      <p:pic>
        <p:nvPicPr>
          <p:cNvPr id="7" name="Immagine 6" descr="GE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6250"/>
          <a:stretch/>
        </p:blipFill>
        <p:spPr>
          <a:xfrm>
            <a:off x="3315828" y="2311179"/>
            <a:ext cx="2524106" cy="1349638"/>
          </a:xfrm>
          <a:prstGeom prst="rect">
            <a:avLst/>
          </a:prstGeom>
        </p:spPr>
      </p:pic>
      <p:sp>
        <p:nvSpPr>
          <p:cNvPr id="8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41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881319" y="2202022"/>
            <a:ext cx="5330407" cy="275282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logo exp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3416"/>
          <a:stretch/>
        </p:blipFill>
        <p:spPr>
          <a:xfrm>
            <a:off x="2038094" y="2533678"/>
            <a:ext cx="5009172" cy="2123255"/>
          </a:xfrm>
          <a:prstGeom prst="rect">
            <a:avLst/>
          </a:prstGeom>
        </p:spPr>
      </p:pic>
      <p:sp>
        <p:nvSpPr>
          <p:cNvPr id="7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013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68033"/>
            <a:ext cx="9144000" cy="8668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614801" y="2202022"/>
            <a:ext cx="6082934" cy="389746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08869" y="3660817"/>
            <a:ext cx="587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>
                <a:latin typeface="Lato Regular"/>
                <a:ea typeface="Microsoft YaHei"/>
                <a:cs typeface="Lato Regular"/>
              </a:rPr>
              <a:t>EXPO MILANO 2015 – 1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Maggio </a:t>
            </a:r>
            <a:r>
              <a:rPr lang="it-IT" b="1" cap="small" dirty="0">
                <a:latin typeface="Lato Regular"/>
                <a:ea typeface="Microsoft YaHei"/>
                <a:cs typeface="Lato Regular"/>
              </a:rPr>
              <a:t>- 31 </a:t>
            </a:r>
            <a:r>
              <a:rPr lang="it-IT" b="1" cap="small" dirty="0" smtClean="0">
                <a:latin typeface="Lato Regular"/>
                <a:ea typeface="Microsoft YaHei"/>
                <a:cs typeface="Lato Regular"/>
              </a:rPr>
              <a:t>Ottobre 2015</a:t>
            </a:r>
          </a:p>
          <a:p>
            <a:pPr algn="ctr"/>
            <a:endParaRPr lang="it-IT" b="1" cap="small" dirty="0">
              <a:latin typeface="Lato Regular"/>
              <a:ea typeface="Microsoft YaHei"/>
              <a:cs typeface="Lato Regular"/>
            </a:endParaRPr>
          </a:p>
          <a:p>
            <a:pPr algn="ctr">
              <a:buClr>
                <a:schemeClr val="tx1"/>
              </a:buClr>
            </a:pPr>
            <a:r>
              <a:rPr lang="en-US" cap="small" dirty="0">
                <a:latin typeface="Lato Regular"/>
                <a:ea typeface="Microsoft YaHei"/>
                <a:cs typeface="Lato Regular"/>
              </a:rPr>
              <a:t>Expo Milano 2015 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e’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una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esposizione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universale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non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commerciale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con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caratteristiche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innovative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uniche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. E’ un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incredibile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processo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imprenditoriale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che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raduna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un gran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numero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di players da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tutto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Il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mondo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per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contribuire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ai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</a:t>
            </a:r>
            <a:r>
              <a:rPr lang="en-US" cap="small" dirty="0" err="1" smtClean="0">
                <a:latin typeface="Lato Regular"/>
                <a:ea typeface="Microsoft YaHei"/>
                <a:cs typeface="Lato Regular"/>
              </a:rPr>
              <a:t>temi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 del Feeding </a:t>
            </a:r>
            <a:r>
              <a:rPr lang="en-US" cap="small" dirty="0">
                <a:latin typeface="Lato Regular"/>
                <a:ea typeface="Microsoft YaHei"/>
                <a:cs typeface="Lato Regular"/>
              </a:rPr>
              <a:t>the Planet </a:t>
            </a:r>
            <a:r>
              <a:rPr lang="en-US" cap="small" dirty="0" smtClean="0">
                <a:latin typeface="Lato Regular"/>
                <a:ea typeface="Microsoft YaHei"/>
                <a:cs typeface="Lato Regular"/>
              </a:rPr>
              <a:t>e dell’ </a:t>
            </a:r>
            <a:r>
              <a:rPr lang="en-US" cap="small" dirty="0">
                <a:latin typeface="Lato Regular"/>
                <a:ea typeface="Microsoft YaHei"/>
                <a:cs typeface="Lato Regular"/>
              </a:rPr>
              <a:t>Energy for Life </a:t>
            </a:r>
            <a:endParaRPr lang="it-IT" cap="small" dirty="0">
              <a:latin typeface="Lato Regular"/>
              <a:ea typeface="Microsoft YaHei"/>
              <a:cs typeface="Lato Regular"/>
            </a:endParaRPr>
          </a:p>
          <a:p>
            <a:endParaRPr lang="it-IT" dirty="0"/>
          </a:p>
        </p:txBody>
      </p:sp>
      <p:pic>
        <p:nvPicPr>
          <p:cNvPr id="8" name="Immagine 7" descr="logo exp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3416"/>
          <a:stretch/>
        </p:blipFill>
        <p:spPr>
          <a:xfrm>
            <a:off x="3342875" y="2348295"/>
            <a:ext cx="2450176" cy="1038565"/>
          </a:xfrm>
          <a:prstGeom prst="rect">
            <a:avLst/>
          </a:prstGeom>
        </p:spPr>
      </p:pic>
      <p:sp>
        <p:nvSpPr>
          <p:cNvPr id="7" name="Titolo 1"/>
          <p:cNvSpPr>
            <a:spLocks/>
          </p:cNvSpPr>
          <p:nvPr/>
        </p:nvSpPr>
        <p:spPr bwMode="auto">
          <a:xfrm>
            <a:off x="250825" y="313384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cap="small" dirty="0" smtClean="0">
                <a:latin typeface="Lato Regular"/>
                <a:ea typeface="Microsoft YaHei"/>
                <a:cs typeface="Lato Regular"/>
              </a:rPr>
              <a:t>Eventi Internazionali</a:t>
            </a:r>
            <a:endParaRPr lang="it-IT" sz="4000" b="1" cap="small" dirty="0"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38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what-is-nex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4" y="400225"/>
            <a:ext cx="6312356" cy="30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hat-is-nex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4" y="400225"/>
            <a:ext cx="6312356" cy="30493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2820" y="2383177"/>
            <a:ext cx="8763047" cy="43337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59341" y="2383178"/>
            <a:ext cx="8104584" cy="40373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Instillare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innovazione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imprenditorialità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nelle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scuole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(in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collaborazione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con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ministero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dell’istruzione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</a:t>
            </a:r>
          </a:p>
          <a:p>
            <a:pPr marL="46037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cap="small" dirty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sviluppare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promuovere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fondi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 VC e Corporate VC,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specialmente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per 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investimenti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round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più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maturi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(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rifinanziamento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del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fondo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dei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fondi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condotto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dal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fondo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italiano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investimento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 </a:t>
            </a:r>
          </a:p>
          <a:p>
            <a:pPr marL="46037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cap="small" dirty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facilitare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le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opportunità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networking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tra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aziende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classiche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e startup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(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credito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d’imposta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su</a:t>
            </a:r>
            <a:r>
              <a:rPr lang="en-US" sz="1800" cap="small" dirty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esternalizzazione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delle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attività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r&amp;d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con startup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</a:t>
            </a:r>
            <a:endParaRPr lang="en-US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cap="small" dirty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incoraggiare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le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opportunit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collaborazione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con le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università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(</a:t>
            </a:r>
            <a:r>
              <a:rPr lang="en-US" sz="1800" cap="small" dirty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4 “Contamination Labs”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già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lanciati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nel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sud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italia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 </a:t>
            </a:r>
            <a:endParaRPr lang="en-US" sz="1800" cap="small" dirty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645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52778" y="1401707"/>
            <a:ext cx="8410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Creare</a:t>
            </a:r>
            <a:r>
              <a:rPr lang="en-US" sz="54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54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una</a:t>
            </a:r>
            <a:r>
              <a:rPr lang="en-US" sz="54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54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nuova</a:t>
            </a:r>
            <a:r>
              <a:rPr lang="en-US" sz="54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policy</a:t>
            </a:r>
            <a:endParaRPr lang="it-IT" sz="54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8081"/>
            <a:ext cx="9144000" cy="1063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5646" y="103187"/>
            <a:ext cx="1012825" cy="89272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984704" y="154391"/>
            <a:ext cx="5556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#</a:t>
            </a:r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RestartItalia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24" name="Immagine 23" descr="italyflagI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24"/>
            <a:ext cx="2141484" cy="102063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2141485" y="8081"/>
            <a:ext cx="45719" cy="1063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549400" y="4795540"/>
            <a:ext cx="6365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consultazione</a:t>
            </a:r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aperta</a:t>
            </a:r>
            <a:endParaRPr lang="en-US" sz="4000" b="1" cap="small" dirty="0" smtClean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con +2,000</a:t>
            </a:r>
          </a:p>
          <a:p>
            <a:pPr algn="ctr"/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attori</a:t>
            </a:r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chiave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7" name="Più 26"/>
          <p:cNvSpPr/>
          <p:nvPr/>
        </p:nvSpPr>
        <p:spPr>
          <a:xfrm>
            <a:off x="4048125" y="3820631"/>
            <a:ext cx="1063625" cy="1047750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549400" y="2550815"/>
            <a:ext cx="6365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 Task Force</a:t>
            </a:r>
          </a:p>
          <a:p>
            <a:pPr algn="ctr"/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(12 </a:t>
            </a:r>
            <a:r>
              <a:rPr lang="en-US" sz="4000" b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esperti</a:t>
            </a:r>
            <a:r>
              <a:rPr lang="en-US" sz="4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Regular"/>
                <a:ea typeface="Microsoft YaHei"/>
                <a:cs typeface="Lato Regular"/>
              </a:rPr>
              <a:t>)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529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2820" y="3289275"/>
            <a:ext cx="8763047" cy="315950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75019" y="3289276"/>
            <a:ext cx="8104584" cy="25060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promuovere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networking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tra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incubatori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,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istituzioni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,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centri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ricerca</a:t>
            </a:r>
            <a:r>
              <a:rPr lang="en-US" sz="1800" cap="small" dirty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istituti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finanziari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 (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necessità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sviluppare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un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lavoro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squadra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 </a:t>
            </a:r>
            <a:endParaRPr lang="en-US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introdurre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coordinamento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tra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istituzioni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livello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nazionale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regionale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(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nuove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linee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guida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 </a:t>
            </a:r>
            <a:endParaRPr lang="en-US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46037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Spendere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fondi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europei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più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efficaciemente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(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supportare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le startup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nella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partecipazione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ai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bandi</a:t>
            </a:r>
            <a:r>
              <a:rPr lang="en-US" sz="1800" cap="small" dirty="0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1800" cap="small" dirty="0" err="1" smtClean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europei</a:t>
            </a:r>
            <a:r>
              <a:rPr lang="en-US" sz="1800" cap="small" dirty="0">
                <a:solidFill>
                  <a:srgbClr val="000000"/>
                </a:solidFill>
                <a:latin typeface="Lato Regular"/>
                <a:ea typeface="Microsoft YaHei"/>
                <a:cs typeface="Lato Regular"/>
              </a:rPr>
              <a:t>)</a:t>
            </a:r>
            <a:endParaRPr lang="it-IT" sz="1800" cap="small" dirty="0" smtClean="0">
              <a:solidFill>
                <a:srgbClr val="000000"/>
              </a:solidFill>
              <a:latin typeface="Lato Regular"/>
              <a:ea typeface="Microsoft YaHei"/>
              <a:cs typeface="Lato Regular"/>
            </a:endParaRPr>
          </a:p>
          <a:p>
            <a:pPr marL="331787" indent="-285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5" name="Immagine 4" descr="what-is-nex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4" y="400225"/>
            <a:ext cx="6312356" cy="30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2617" y="6050476"/>
            <a:ext cx="734428" cy="647342"/>
          </a:xfrm>
          <a:prstGeom prst="rect">
            <a:avLst/>
          </a:prstGeom>
        </p:spPr>
      </p:pic>
      <p:pic>
        <p:nvPicPr>
          <p:cNvPr id="7" name="Immagine 6" descr="italyflag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75" cy="43656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6999" y="1306423"/>
            <a:ext cx="889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 smtClean="0">
                <a:latin typeface="Lato Regular"/>
                <a:ea typeface="Microsoft YaHei"/>
                <a:cs typeface="Lato Regular"/>
              </a:rPr>
              <a:t>Per </a:t>
            </a:r>
            <a:r>
              <a:rPr lang="en-US" sz="4800" b="1" cap="small" dirty="0" err="1" smtClean="0">
                <a:latin typeface="Lato Regular"/>
                <a:ea typeface="Microsoft YaHei"/>
                <a:cs typeface="Lato Regular"/>
              </a:rPr>
              <a:t>ulteriori</a:t>
            </a:r>
            <a:endParaRPr lang="en-US" sz="48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4800" b="1" cap="small" dirty="0" err="1" smtClean="0">
                <a:latin typeface="Lato Regular"/>
                <a:ea typeface="Microsoft YaHei"/>
                <a:cs typeface="Lato Regular"/>
              </a:rPr>
              <a:t>informazioni</a:t>
            </a:r>
            <a:endParaRPr lang="en-US" sz="4000" b="1" cap="small" dirty="0" smtClean="0">
              <a:latin typeface="Helvetica Neue"/>
              <a:ea typeface="Microsoft YaHei"/>
              <a:cs typeface="Helvetica Neue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57375" y="4418096"/>
            <a:ext cx="5556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 smtClean="0">
                <a:latin typeface="Lato Regular"/>
                <a:ea typeface="Microsoft YaHei"/>
                <a:cs typeface="Lato Regular"/>
              </a:rPr>
              <a:t>Web: </a:t>
            </a:r>
            <a:r>
              <a:rPr lang="en-US" sz="3200" cap="small" dirty="0" err="1" smtClean="0">
                <a:latin typeface="Lato Regular"/>
                <a:ea typeface="Microsoft YaHei"/>
                <a:cs typeface="Lato Regular"/>
              </a:rPr>
              <a:t>www.</a:t>
            </a:r>
            <a:r>
              <a:rPr lang="en-US" sz="3200" b="1" cap="small" dirty="0" err="1">
                <a:latin typeface="Lato Regular"/>
                <a:ea typeface="Microsoft YaHei"/>
                <a:cs typeface="Lato Regular"/>
              </a:rPr>
              <a:t>m</a:t>
            </a:r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ise.gov.it</a:t>
            </a:r>
            <a:endParaRPr lang="en-US" sz="32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3200" cap="small" dirty="0" smtClean="0">
                <a:latin typeface="Lato Regular"/>
                <a:ea typeface="Microsoft YaHei"/>
                <a:cs typeface="Lato Regular"/>
              </a:rPr>
              <a:t>Email: 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  <a:hlinkClick r:id="rId5"/>
              </a:rPr>
              <a:t>Startup@mise.gov.it</a:t>
            </a:r>
            <a:endParaRPr lang="en-US" sz="3200" b="1" cap="small" dirty="0" smtClean="0"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3200" cap="small" dirty="0" smtClean="0">
                <a:latin typeface="Lato Regular"/>
                <a:ea typeface="Microsoft YaHei"/>
                <a:cs typeface="Lato Regular"/>
              </a:rPr>
              <a:t>Twitter: </a:t>
            </a:r>
            <a:r>
              <a:rPr lang="en-US" sz="3200" b="1" cap="small" dirty="0" smtClean="0">
                <a:latin typeface="Lato Regular"/>
                <a:ea typeface="Microsoft YaHei"/>
                <a:cs typeface="Lato Regular"/>
              </a:rPr>
              <a:t>@</a:t>
            </a:r>
            <a:r>
              <a:rPr lang="en-US" sz="3200" b="1" cap="small" dirty="0" err="1" smtClean="0">
                <a:latin typeface="Lato Regular"/>
                <a:ea typeface="Microsoft YaHei"/>
                <a:cs typeface="Lato Regular"/>
              </a:rPr>
              <a:t>MinSviluppo</a:t>
            </a:r>
            <a:endParaRPr lang="it-IT" sz="3200" b="1" dirty="0">
              <a:latin typeface="Lato Regular"/>
              <a:cs typeface="Lato Regular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5656580"/>
            <a:ext cx="2146263" cy="8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talystartu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4" y="5753869"/>
            <a:ext cx="1285875" cy="569459"/>
          </a:xfrm>
          <a:prstGeom prst="rect">
            <a:avLst/>
          </a:prstGeom>
        </p:spPr>
      </p:pic>
      <p:pic>
        <p:nvPicPr>
          <p:cNvPr id="2" name="Immagine 1" descr="mail.png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31" y="5911603"/>
            <a:ext cx="820768" cy="7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66749" y="184888"/>
            <a:ext cx="7713663" cy="1446549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31" y="2060575"/>
            <a:ext cx="4469359" cy="44804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0" name="Rettangolo 9"/>
          <p:cNvSpPr/>
          <p:nvPr/>
        </p:nvSpPr>
        <p:spPr>
          <a:xfrm>
            <a:off x="666749" y="184888"/>
            <a:ext cx="7713663" cy="1446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4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4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4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</p:spTree>
    <p:extLst>
      <p:ext uri="{BB962C8B-B14F-4D97-AF65-F5344CB8AC3E}">
        <p14:creationId xmlns:p14="http://schemas.microsoft.com/office/powerpoint/2010/main" val="41901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3999" cy="686473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6" name="Rettangolo 5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" name="Rettangolo 8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63587" y="2741854"/>
            <a:ext cx="761682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Definizione</a:t>
            </a:r>
            <a:endParaRPr lang="it-IT" sz="5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274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2778125" y="5834088"/>
            <a:ext cx="3556000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63587" y="2004163"/>
            <a:ext cx="7616826" cy="2554545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63586" y="589205"/>
            <a:ext cx="7616826" cy="769440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3587" y="1990052"/>
            <a:ext cx="7616825" cy="2492990"/>
          </a:xfrm>
          <a:prstGeom prst="rect">
            <a:avLst/>
          </a:prstGeom>
          <a:ln w="3810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costituita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non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più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48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mesi</a:t>
            </a:r>
            <a:r>
              <a:rPr lang="en-US" sz="2000" cap="small" dirty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prima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residente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soggetta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tassazione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fatturato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inferiore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5 </a:t>
            </a:r>
            <a:r>
              <a:rPr lang="en-US" sz="20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milioni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€ (6.4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milioni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$)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non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distribuisce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utili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il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suo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core business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è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costituito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beni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servizi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grande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innovatività</a:t>
            </a:r>
            <a:endParaRPr lang="en-US" sz="2000" b="1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non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nasce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fusione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,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scissione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societaria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seguito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cessione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azienda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ramo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azienda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" name="Rettangolo 8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</a:t>
            </a:r>
            <a:r>
              <a:rPr lang="it-IT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en-US" sz="4400" b="1" cap="small" dirty="0" err="1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930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2778125" y="5834088"/>
            <a:ext cx="3556000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63586" y="579711"/>
            <a:ext cx="7616826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63587" y="2004163"/>
            <a:ext cx="7616825" cy="3108543"/>
          </a:xfrm>
          <a:prstGeom prst="rect">
            <a:avLst/>
          </a:prstGeom>
          <a:solidFill>
            <a:srgbClr val="071424">
              <a:alpha val="7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63587" y="2004163"/>
            <a:ext cx="7616825" cy="3416320"/>
          </a:xfrm>
          <a:prstGeom prst="rect">
            <a:avLst/>
          </a:prstGeom>
          <a:ln w="3810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soddisfa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almeno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seguenti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requisiti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15%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totali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legati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R&amp;D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almeno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un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terzo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del team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è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costituito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persone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possesso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PhD o PhD candidates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presso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una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università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italiana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straniera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che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hanno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condotto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ricerca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almeno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3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anni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almeno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due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terzi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del team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possesso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laurea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specialistica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sono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proprietari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licenziatari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software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registrato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lvl="2"/>
            <a:endParaRPr lang="en-US" sz="2000" b="1" cap="small" dirty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3" name="Rettangolo 12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</p:spTree>
    <p:extLst>
      <p:ext uri="{BB962C8B-B14F-4D97-AF65-F5344CB8AC3E}">
        <p14:creationId xmlns:p14="http://schemas.microsoft.com/office/powerpoint/2010/main" val="199760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4111"/>
            <a:ext cx="9143999" cy="686473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6" name="Rettangolo 5"/>
          <p:cNvSpPr/>
          <p:nvPr/>
        </p:nvSpPr>
        <p:spPr>
          <a:xfrm>
            <a:off x="503892" y="2199638"/>
            <a:ext cx="8189911" cy="24191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principali</a:t>
            </a:r>
            <a:r>
              <a:rPr lang="en-US" sz="5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5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misure</a:t>
            </a:r>
            <a:r>
              <a:rPr lang="en-US" sz="5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5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supporto</a:t>
            </a:r>
            <a:r>
              <a:rPr lang="en-US" sz="5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54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delle</a:t>
            </a:r>
            <a:endParaRPr lang="en-US" sz="54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algn="ctr"/>
            <a:r>
              <a:rPr lang="en-US" sz="54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</a:t>
            </a:r>
            <a:endParaRPr lang="it-IT" sz="5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8" name="Rettangolo 7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</p:spTree>
    <p:extLst>
      <p:ext uri="{BB962C8B-B14F-4D97-AF65-F5344CB8AC3E}">
        <p14:creationId xmlns:p14="http://schemas.microsoft.com/office/powerpoint/2010/main" val="32702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763587" y="1678229"/>
            <a:ext cx="7616826" cy="584776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778125" y="5834088"/>
            <a:ext cx="3556000" cy="835377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63586" y="579712"/>
            <a:ext cx="7616826" cy="778934"/>
          </a:xfrm>
          <a:prstGeom prst="rect">
            <a:avLst/>
          </a:prstGeom>
          <a:solidFill>
            <a:srgbClr val="071424">
              <a:alpha val="72000"/>
            </a:srgb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63587" y="2940788"/>
            <a:ext cx="7616825" cy="2246769"/>
          </a:xfrm>
          <a:prstGeom prst="rect">
            <a:avLst/>
          </a:prstGeom>
          <a:solidFill>
            <a:srgbClr val="071424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267324"/>
            <a:ext cx="1381124" cy="14021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Immagine 6" descr="medium_restart-it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6" y="5267324"/>
            <a:ext cx="1381124" cy="1402141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Rettangolo 10"/>
          <p:cNvSpPr/>
          <p:nvPr/>
        </p:nvSpPr>
        <p:spPr>
          <a:xfrm>
            <a:off x="763587" y="2940788"/>
            <a:ext cx="7616825" cy="2185214"/>
          </a:xfrm>
          <a:prstGeom prst="rect">
            <a:avLst/>
          </a:prstGeom>
          <a:ln w="3810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registrazione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online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tramite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autocertificazione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esonero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pagamento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diritti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segreteria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e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oneri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camerali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strumenti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management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aziendale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flessibili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: Spa=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Srl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regime 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tassazione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zero per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società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perdita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sistematica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meccanismo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fallimento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rapido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flessibilità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nel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rifinanziamento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di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capitale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in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seguito</a:t>
            </a:r>
            <a:r>
              <a:rPr lang="en-US" sz="2000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a </a:t>
            </a:r>
            <a:r>
              <a:rPr lang="en-US" sz="2000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perdite</a:t>
            </a:r>
            <a:endParaRPr lang="en-US" sz="2000" cap="small" dirty="0" smtClean="0">
              <a:solidFill>
                <a:schemeClr val="bg1"/>
              </a:solidFill>
              <a:latin typeface="Lato Regular"/>
              <a:ea typeface="Microsoft YaHei"/>
              <a:cs typeface="Lato Regular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3587" y="1678229"/>
            <a:ext cx="7616825" cy="4862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agevolazioni</a:t>
            </a:r>
            <a:endParaRPr lang="it-IT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78125" y="5823712"/>
            <a:ext cx="3556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Legge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221/2012</a:t>
            </a:r>
          </a:p>
          <a:p>
            <a:pPr algn="ctr"/>
            <a:r>
              <a:rPr lang="en-US" sz="2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Decreto</a:t>
            </a:r>
            <a:r>
              <a:rPr lang="en-US" sz="2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 startup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63587" y="589204"/>
            <a:ext cx="761682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Startup </a:t>
            </a:r>
            <a:r>
              <a:rPr lang="en-US" sz="4400" b="1" cap="small" dirty="0" err="1" smtClean="0">
                <a:solidFill>
                  <a:schemeClr val="bg1"/>
                </a:solidFill>
                <a:latin typeface="Lato Regular"/>
                <a:ea typeface="Microsoft YaHei"/>
                <a:cs typeface="Lato Regular"/>
              </a:rPr>
              <a:t>Innovativa</a:t>
            </a:r>
            <a:endParaRPr lang="it-IT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2792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1094</Words>
  <Application>Microsoft Macintosh PowerPoint</Application>
  <PresentationFormat>Presentazione su schermo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Simone Surdi</dc:creator>
  <cp:lastModifiedBy>Simone Surdi</cp:lastModifiedBy>
  <cp:revision>101</cp:revision>
  <dcterms:created xsi:type="dcterms:W3CDTF">2014-11-17T06:57:21Z</dcterms:created>
  <dcterms:modified xsi:type="dcterms:W3CDTF">2015-01-07T20:45:34Z</dcterms:modified>
</cp:coreProperties>
</file>